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58" r:id="rId7"/>
    <p:sldId id="259" r:id="rId8"/>
    <p:sldId id="260" r:id="rId9"/>
    <p:sldId id="262" r:id="rId10"/>
    <p:sldId id="263" r:id="rId11"/>
    <p:sldId id="266" r:id="rId12"/>
    <p:sldId id="269" r:id="rId13"/>
    <p:sldId id="275" r:id="rId14"/>
    <p:sldId id="276" r:id="rId15"/>
    <p:sldId id="268" r:id="rId1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48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504000" y="6886800"/>
            <a:ext cx="2347920" cy="520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4640" cy="520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792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2781F6F-5DCE-458B-BB23-CC5BF0FE8D61}" type="slidenum"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spc="-1">
                <a:latin typeface="Calibri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>
                <a:latin typeface="Times New Roman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Calibri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Calibri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Calibri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Calibri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Calibri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266840" y="180000"/>
            <a:ext cx="700560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ru-RU" sz="200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Муниципальное бюджетное общеобразовательное учреждение</a:t>
            </a:r>
            <a:endParaRPr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«Средняя </a:t>
            </a:r>
            <a:r>
              <a:rPr lang="ru-RU" sz="200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общеобразовательная школа </a:t>
            </a:r>
            <a:endParaRPr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Икон-Халк</a:t>
            </a:r>
            <a:r>
              <a:rPr lang="ru-RU" sz="20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им.Х.С.-Г.Кумукова</a:t>
            </a:r>
            <a:r>
              <a:rPr lang="ru-RU" sz="20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»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 cstate="print"/>
          <a:stretch/>
        </p:blipFill>
        <p:spPr>
          <a:xfrm>
            <a:off x="3240000" y="3779999"/>
            <a:ext cx="4032560" cy="2808149"/>
          </a:xfrm>
          <a:prstGeom prst="rect">
            <a:avLst/>
          </a:prstGeom>
          <a:ln>
            <a:noFill/>
          </a:ln>
        </p:spPr>
      </p:pic>
      <p:sp>
        <p:nvSpPr>
          <p:cNvPr id="41" name="CustomShape 2"/>
          <p:cNvSpPr/>
          <p:nvPr/>
        </p:nvSpPr>
        <p:spPr>
          <a:xfrm>
            <a:off x="2335680" y="2160000"/>
            <a:ext cx="5588280" cy="14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4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«Школьный театр»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3276360" y="5760000"/>
            <a:ext cx="6766560" cy="98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240360">
              <a:lnSpc>
                <a:spcPct val="106000"/>
              </a:lnSpc>
            </a:pPr>
            <a:endParaRPr dirty="0"/>
          </a:p>
        </p:txBody>
      </p:sp>
      <p:pic>
        <p:nvPicPr>
          <p:cNvPr id="13314" name="Picture 2" descr="C:\Users\User-9\AppData\Local\Packages\Microsoft.Windows.Photos_8wekyb3d8bbwe\TempState\ShareServiceTempFolder\shkolnyy_teat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979637"/>
            <a:ext cx="10080625" cy="558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180000" y="251446"/>
            <a:ext cx="9539640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Школа — театр — смысловое чтение</a:t>
            </a:r>
            <a:endParaRPr dirty="0"/>
          </a:p>
        </p:txBody>
      </p:sp>
      <p:pic>
        <p:nvPicPr>
          <p:cNvPr id="6146" name="Picture 2" descr="C:\Users\User-9\Downloads\540252491410111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49" y="1331565"/>
            <a:ext cx="959169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32000" y="216000"/>
            <a:ext cx="9504360" cy="65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15000"/>
              </a:lnSpc>
            </a:pPr>
            <a:r>
              <a:rPr lang="ru-RU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 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Данный проект рассчитан на развитие и становление     следующих качеств: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повышение творческого потенциала личности школьников 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развитие коммуникативных и организаторских способностей 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повышение самооценки, избавление от комплексов 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повышение познавательного интереса к чтению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повышение культурной грамотности ученика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формирование четкой, правильной речи с хорошо поставленной дикцией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 расширение читательского кругозора, повышение словарного запаса обучающихся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развитие воображения, внимания и улучшение образной памяти</a:t>
            </a:r>
            <a:endParaRPr/>
          </a:p>
          <a:p>
            <a:pPr marL="432000" indent="-32364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улучшение психологического климата в ученическом коллективе </a:t>
            </a:r>
            <a:endParaRPr/>
          </a:p>
          <a:p>
            <a:pPr marL="432000" indent="-32364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овладение навыками изготовления костюмов для сцены 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овладение навыками постановки праздников 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овладение навыками сценического искусства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04408" y="323453"/>
            <a:ext cx="4680520" cy="582930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C:\Users\User-9\Downloads\5264901367229701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8424" cy="4536318"/>
          </a:xfrm>
          <a:prstGeom prst="rect">
            <a:avLst/>
          </a:prstGeom>
          <a:noFill/>
        </p:spPr>
      </p:pic>
      <p:pic>
        <p:nvPicPr>
          <p:cNvPr id="27652" name="Picture 4" descr="C:\Users\User-9\Downloads\5206712853950748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417" y="0"/>
            <a:ext cx="5184576" cy="7308229"/>
          </a:xfrm>
          <a:prstGeom prst="rect">
            <a:avLst/>
          </a:prstGeom>
          <a:noFill/>
        </p:spPr>
      </p:pic>
      <p:pic>
        <p:nvPicPr>
          <p:cNvPr id="27654" name="Picture 6" descr="C:\Users\User-9\Downloads\5264901367229701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28181"/>
            <a:ext cx="5914067" cy="393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C:\Users\User-9\Downloads\5206712853950748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9" y="-136525"/>
            <a:ext cx="10017125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-9\Downloads\5206712853950748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271" y="-136525"/>
            <a:ext cx="10452850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4392240" y="2880000"/>
            <a:ext cx="4679760" cy="1103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3" name="Picture 2" descr="C:\Users\admin\Desktop\1616543821_7-p-fon-stsen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080625" cy="7559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9952" y="226766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6021" y="1713176"/>
            <a:ext cx="9576594" cy="4989036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ru-RU"/>
          </a:p>
        </p:txBody>
      </p:sp>
      <p:pic>
        <p:nvPicPr>
          <p:cNvPr id="1026" name="Picture 2" descr="C:\Users\admin\Desktop\1616543821_7-p-fon-stsen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03111" y="2112953"/>
            <a:ext cx="5874403" cy="655776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71121" y="1557324"/>
            <a:ext cx="7833431" cy="3333770"/>
          </a:xfrm>
          <a:prstGeom prst="rect">
            <a:avLst/>
          </a:prstGeom>
        </p:spPr>
        <p:txBody>
          <a:bodyPr vert="horz" lIns="100794" tIns="50397" rIns="100794" bIns="50397">
            <a:normAutofit fontScale="47500" lnSpcReduction="20000"/>
          </a:bodyPr>
          <a:lstStyle/>
          <a:p>
            <a:pPr marL="302383" indent="-302383" algn="ctr" defTabSz="1007943">
              <a:spcBef>
                <a:spcPts val="661"/>
              </a:spcBef>
              <a:buClr>
                <a:schemeClr val="accent1"/>
              </a:buClr>
              <a:buSzPct val="70000"/>
              <a:defRPr/>
            </a:pPr>
            <a:endParaRPr lang="ru-RU" sz="2600" dirty="0"/>
          </a:p>
          <a:p>
            <a:pPr marL="302383" indent="-302383" algn="ctr" defTabSz="1007943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ru-RU" sz="2600" dirty="0"/>
          </a:p>
          <a:p>
            <a:pPr marL="302383" indent="-302383" algn="ctr" defTabSz="1007943">
              <a:spcBef>
                <a:spcPts val="661"/>
              </a:spcBef>
              <a:buClr>
                <a:schemeClr val="accent1"/>
              </a:buClr>
              <a:buSzPct val="70000"/>
              <a:defRPr/>
            </a:pPr>
            <a:r>
              <a:rPr lang="ru-RU" sz="8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нновационная</a:t>
            </a:r>
            <a:r>
              <a:rPr lang="ru-RU" sz="8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площадка</a:t>
            </a:r>
          </a:p>
          <a:p>
            <a:pPr marL="302383" indent="-302383" algn="ctr" defTabSz="1007943">
              <a:spcBef>
                <a:spcPts val="661"/>
              </a:spcBef>
              <a:buClr>
                <a:schemeClr val="accent1"/>
              </a:buClr>
              <a:buSzPct val="70000"/>
              <a:defRPr/>
            </a:pPr>
            <a:r>
              <a:rPr lang="ru-RU" sz="8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«Школьный театр как средство развития творческих способностей обучающихся»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23728" y="4970470"/>
            <a:ext cx="6033170" cy="378777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1616543821_7-p-fon-stsen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20950" y="323453"/>
            <a:ext cx="5038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программы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творческой активности детей средствами театрального искусства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950" y="1907629"/>
            <a:ext cx="50387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1.Формирование коммуникативных навыков, умения кооперироваться и сотрудничать посредством подготовки постановки спектакля и организации репетиционного процесса.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Развитие уверенности в себе и целеустремленности у представителей целевой группы посредством проведения показов спектакля.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артистические навыки детей в плане переживания и воплощения образа, а также их исполнительские умения.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Обучать детей элементам художественно-образных выразительных средств (интонация, мимика, пантомимика).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5.Активизировать словарь детей, совершенствовать звуковую культуру речи, интонационный строй, диалогическую речь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5879" y="1331566"/>
            <a:ext cx="49888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внедрения инновационного проекта: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1616543821_7-p-fon-stsen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080625" cy="7559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20950" y="179437"/>
            <a:ext cx="5038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идея  предлагаемого инновационного проекта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950" y="1475581"/>
            <a:ext cx="50387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показов спектаклей позволит повысить уровень толерантности и духовно-нравственных ценностей у целевой группы проекта, будет способствовать развитию коммуникативных навыков, умению кооперироваться и сотрудничать друг с другом. Кроме того, участие в показах будет способствовать повышению целеустремленности и уверенности в себе.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1616543821_7-p-fon-stsen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080625" cy="7559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32000" y="251445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Значение театра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3848" y="1187549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800" b="1" i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Театр поучает так, как этого не сделать толстой книге.   </a:t>
            </a:r>
            <a:r>
              <a:rPr lang="ru-RU" sz="2800" i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Вольтер</a:t>
            </a:r>
            <a:endParaRPr lang="ru-RU" sz="2800" dirty="0" smtClean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800" b="1" i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Театр — это такая кафедра, с которой можно много сказать миру добра</a:t>
            </a:r>
            <a:r>
              <a:rPr lang="ru-RU" sz="2800" i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.  </a:t>
            </a:r>
            <a:endParaRPr lang="ru-RU" sz="2800" dirty="0" smtClean="0"/>
          </a:p>
          <a:p>
            <a:pPr marL="108000">
              <a:lnSpc>
                <a:spcPct val="100000"/>
              </a:lnSpc>
            </a:pPr>
            <a:r>
              <a:rPr lang="ru-RU" sz="2800" i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                           Н. В. Гоголь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827640"/>
            <a:ext cx="9071640" cy="5380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15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Цель проекта: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 создание условий для творческого, интеллектуального, духовно – нравственного, культурного</a:t>
            </a:r>
            <a:r>
              <a:rPr lang="ru-RU" sz="2400" strike="noStrike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 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развития личности средствами театрального искусства. </a:t>
            </a:r>
            <a:endParaRPr sz="2400" dirty="0"/>
          </a:p>
        </p:txBody>
      </p:sp>
      <p:pic>
        <p:nvPicPr>
          <p:cNvPr id="11266" name="Picture 2" descr="C:\Users\User-9\Downloads\5384127851185429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5" y="1979637"/>
            <a:ext cx="4983715" cy="5040560"/>
          </a:xfrm>
          <a:prstGeom prst="rect">
            <a:avLst/>
          </a:prstGeom>
          <a:noFill/>
        </p:spPr>
      </p:pic>
      <p:pic>
        <p:nvPicPr>
          <p:cNvPr id="11268" name="Picture 4" descr="C:\Users\User-9\Downloads\5384127851185429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337" y="2051645"/>
            <a:ext cx="4608512" cy="512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221040"/>
            <a:ext cx="8099640" cy="123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Задачи проекта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 
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143640" y="971640"/>
            <a:ext cx="9756000" cy="6048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раскрыть индивидуальные творческие способности личности; </a:t>
            </a:r>
            <a:endParaRPr/>
          </a:p>
          <a:p>
            <a:pPr marL="432000" indent="-32364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поддерживать стремление к самовыражению, самореализации, самосовершенствованию; </a:t>
            </a:r>
            <a:endParaRPr/>
          </a:p>
          <a:p>
            <a:pPr marL="432000" indent="-32364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формировать интеллектуальные, духовно – нравственные и культурные качества обучающихся; </a:t>
            </a:r>
            <a:endParaRPr/>
          </a:p>
          <a:p>
            <a:pPr marL="432000" indent="-32364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формировать адекватную самооценку обучающихся;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привить любовь к театру и художественной литературе;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способствовать развитию толерантных отношений;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uFill>
                  <a:solidFill>
                    <a:srgbClr val="FFFFFF"/>
                  </a:solidFill>
                </a:uFill>
                <a:latin typeface="Times New Roman"/>
              </a:rPr>
              <a:t>Планирование проекта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504000" y="1259640"/>
            <a:ext cx="9071640" cy="583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trike="noStrike" spc="-1"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Создать творческую группу единомышленников.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trike="noStrike" spc="-1"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 Обеспечить нормативно-правовое, информационно- методическое, материально-техническое сопровождение деятельности.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trike="noStrike" spc="-1"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 Подобрать необходимый </a:t>
            </a: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кадровый состав, распределить функциональные обязанности.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 Собрать театральную труппу.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Обсудить и выбрать репертуар.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Организовать репетиции, работу над костюмами, декорациями, реквизитом.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648000" y="485280"/>
            <a:ext cx="8099640" cy="200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uFill>
                  <a:solidFill>
                    <a:srgbClr val="FFFFFF"/>
                  </a:solidFill>
                </a:uFill>
                <a:latin typeface="Times New Roman"/>
              </a:rPr>
              <a:t>Театр в состоянии выявить и подчеркнуть индивидуальность, неповторимость, единственность человеческой личности, независимо от того, где эта личность находится — на сцене или в зале.</a:t>
            </a:r>
            <a:endParaRPr/>
          </a:p>
        </p:txBody>
      </p:sp>
      <p:pic>
        <p:nvPicPr>
          <p:cNvPr id="7170" name="Picture 2" descr="C:\Users\User-9\Downloads\5402524914101114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7709"/>
            <a:ext cx="4752280" cy="4931966"/>
          </a:xfrm>
          <a:prstGeom prst="rect">
            <a:avLst/>
          </a:prstGeom>
          <a:noFill/>
        </p:spPr>
      </p:pic>
      <p:pic>
        <p:nvPicPr>
          <p:cNvPr id="7172" name="Picture 4" descr="C:\Users\User-9\Downloads\5402524914101114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296" y="2627709"/>
            <a:ext cx="5434013" cy="493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327</Words>
  <Application>Microsoft Office PowerPoint</Application>
  <PresentationFormat>Произвольный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Нежевлева</dc:creator>
  <cp:lastModifiedBy>User-9</cp:lastModifiedBy>
  <cp:revision>27</cp:revision>
  <dcterms:created xsi:type="dcterms:W3CDTF">2009-04-16T11:32:32Z</dcterms:created>
  <dcterms:modified xsi:type="dcterms:W3CDTF">2024-09-25T07:26:11Z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