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9" r:id="rId3"/>
    <p:sldId id="310" r:id="rId4"/>
    <p:sldId id="298" r:id="rId5"/>
    <p:sldId id="300" r:id="rId6"/>
    <p:sldId id="301" r:id="rId7"/>
    <p:sldId id="302" r:id="rId8"/>
    <p:sldId id="304" r:id="rId9"/>
    <p:sldId id="305" r:id="rId10"/>
    <p:sldId id="306" r:id="rId11"/>
    <p:sldId id="307" r:id="rId12"/>
    <p:sldId id="308" r:id="rId13"/>
    <p:sldId id="309" r:id="rId14"/>
    <p:sldId id="303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6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889" y="2514601"/>
            <a:ext cx="880060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889" y="4777381"/>
            <a:ext cx="880060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E2193C-6B86-4A42-A057-71338BB340A8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42292" y="4321159"/>
            <a:ext cx="1860631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4445" y="4529542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547A43-3AE5-4A6A-AA16-6B8E7626ECED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49670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09600"/>
            <a:ext cx="8789313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D197C1-EADC-479A-B416-EDF6947C0B8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21B8B6-B097-4D42-8A32-0CFE8151559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882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21296" y="3505200"/>
            <a:ext cx="7538517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D197C1-EADC-479A-B416-EDF6947C0B8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21B8B6-B097-4D42-8A32-0CFE8151559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8720853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438402"/>
            <a:ext cx="8789313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D197C1-EADC-479A-B416-EDF6947C0B8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21B8B6-B097-4D42-8A32-0CFE8151559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2795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7" y="4343400"/>
            <a:ext cx="891772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5181600"/>
            <a:ext cx="891772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D197C1-EADC-479A-B416-EDF6947C0B8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21B8B6-B097-4D42-8A32-0CFE8151559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0662920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27407"/>
            <a:ext cx="8789312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8" y="4343400"/>
            <a:ext cx="878931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D197C1-EADC-479A-B416-EDF6947C0B8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21B8B6-B097-4D42-8A32-0CFE8151559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2022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AA2094-FEE7-4C01-8D55-05F45048B45A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086E75-BAE4-42FE-97D7-59E446E97E3F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87587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1380" y="627407"/>
            <a:ext cx="2208176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888" y="627407"/>
            <a:ext cx="6288464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65852C-1081-41B5-A04D-10CD4463DEAB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C3D4B8-F9EB-4663-9B0F-1813120F3638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8661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EBFB73-A6CE-4C54-A815-37445601E156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5A165F-AF4D-49B6-8D0A-562101FC02F1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9378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074562"/>
            <a:ext cx="8789313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3581400"/>
            <a:ext cx="8789313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746BDA-FB7D-4856-AD91-A212493C1B78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A37041-1CF5-4ED7-82B0-C66C14F530BA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15121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889" y="2136707"/>
            <a:ext cx="4263375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6410" y="2136707"/>
            <a:ext cx="426279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776014-F4AC-408F-9D91-21206B17B8E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AF0207-8E3B-4132-84BA-107FEAFEB77F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91801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0469" y="2226626"/>
            <a:ext cx="38327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887" y="2802889"/>
            <a:ext cx="4263376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1540" y="2223398"/>
            <a:ext cx="38309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11620" y="2799661"/>
            <a:ext cx="4260907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9AFB3D-E9F8-4293-B25D-5CF68C568E6B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DBA76D-4789-4971-ADB2-1F5C81D6E679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838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B0012-9217-4149-A9C2-A35A61CB622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FFE1B5-F296-4E9C-9621-DA2FF16AC67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85238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06C598-B993-4856-8147-DB851C7665B8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2A9283-3194-4CCB-9468-0E55EF50F88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185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7" y="446088"/>
            <a:ext cx="3506112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4659" y="446090"/>
            <a:ext cx="5054541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1598613"/>
            <a:ext cx="3506112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EB5639-A75C-4559-9701-8DF423DE44FE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7BE8C9-F49D-4A2D-95F8-4F42C32032E2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13661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4800600"/>
            <a:ext cx="878931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888" y="634965"/>
            <a:ext cx="8789313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367338"/>
            <a:ext cx="8789313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5D9523-FD66-4A97-95A3-8A4127F1C2B1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7BE02A-9181-4285-81F5-D696439C029C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271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26416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7228" y="285"/>
            <a:ext cx="2603029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24384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2133600"/>
            <a:ext cx="8789313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3200" y="6135090"/>
            <a:ext cx="102184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D197C1-EADC-479A-B416-EDF6947C0B8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13.02.2024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887" y="6135810"/>
            <a:ext cx="76219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681637" y="787784"/>
            <a:ext cx="779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21B8B6-B097-4D42-8A32-0CFE8151559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436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Monotype Corsiva" panose="03010101010201010101" pitchFamily="66" charset="0"/>
              </a:rPr>
              <a:t>Современный урок как условие выхода на  новые образовательные результаты в ходе реализации стандартов третьего поколения</a:t>
            </a:r>
            <a:endParaRPr lang="ru-RU" b="1" i="1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889" y="5192486"/>
            <a:ext cx="8800601" cy="711178"/>
          </a:xfrm>
        </p:spPr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757267" y="1364565"/>
            <a:ext cx="3530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ПЕДСОВЕТ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5648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7287" y="250371"/>
            <a:ext cx="878559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ОТЛИЧИЯ</a:t>
            </a:r>
            <a:r>
              <a:rPr spc="-25" dirty="0"/>
              <a:t> </a:t>
            </a:r>
            <a:r>
              <a:rPr spc="-15" dirty="0"/>
              <a:t>ФГОС</a:t>
            </a:r>
            <a:r>
              <a:rPr spc="-10" dirty="0"/>
              <a:t> </a:t>
            </a:r>
            <a:r>
              <a:rPr spc="-5" dirty="0"/>
              <a:t>ООО</a:t>
            </a:r>
            <a:r>
              <a:rPr spc="-10" dirty="0"/>
              <a:t> </a:t>
            </a:r>
            <a:r>
              <a:rPr spc="-5" dirty="0" smtClean="0"/>
              <a:t>20</a:t>
            </a:r>
            <a:r>
              <a:rPr lang="ru-RU" spc="-5" dirty="0" smtClean="0"/>
              <a:t>09</a:t>
            </a:r>
            <a:r>
              <a:rPr spc="-5" dirty="0" smtClean="0"/>
              <a:t> </a:t>
            </a:r>
            <a:r>
              <a:rPr dirty="0"/>
              <a:t>и</a:t>
            </a:r>
            <a:r>
              <a:rPr spc="-15" dirty="0"/>
              <a:t> </a:t>
            </a:r>
            <a:r>
              <a:rPr spc="-5" dirty="0" smtClean="0"/>
              <a:t>202</a:t>
            </a:r>
            <a:r>
              <a:rPr lang="ru-RU" spc="-5" dirty="0" smtClean="0"/>
              <a:t>1</a:t>
            </a:r>
            <a:r>
              <a:rPr spc="-5" dirty="0" smtClean="0"/>
              <a:t>:</a:t>
            </a:r>
            <a:endParaRPr spc="-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4986028"/>
              </p:ext>
            </p:extLst>
          </p:nvPr>
        </p:nvGraphicFramePr>
        <p:xfrm>
          <a:off x="146050" y="954532"/>
          <a:ext cx="11924665" cy="58490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494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752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57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09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8400">
                <a:tc>
                  <a:txBody>
                    <a:bodyPr/>
                    <a:lstStyle/>
                    <a:p>
                      <a:pPr marL="90805" marR="6223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10" dirty="0">
                          <a:latin typeface="Arial"/>
                          <a:cs typeface="Arial"/>
                        </a:rPr>
                        <a:t>Учебные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предметы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30" dirty="0">
                          <a:latin typeface="Arial"/>
                          <a:cs typeface="Arial"/>
                        </a:rPr>
                        <a:t>«Родной </a:t>
                      </a:r>
                      <a:r>
                        <a:rPr sz="2200" spc="-6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язык»,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30" dirty="0">
                          <a:latin typeface="Arial"/>
                          <a:cs typeface="Arial"/>
                        </a:rPr>
                        <a:t>«Родная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литература»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0805" marR="414020">
                        <a:lnSpc>
                          <a:spcPct val="100000"/>
                        </a:lnSpc>
                      </a:pPr>
                      <a:r>
                        <a:rPr sz="2200" spc="-15" dirty="0">
                          <a:latin typeface="Arial"/>
                          <a:cs typeface="Arial"/>
                        </a:rPr>
                        <a:t>(предметная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область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30" dirty="0">
                          <a:latin typeface="Arial"/>
                          <a:cs typeface="Arial"/>
                        </a:rPr>
                        <a:t>«Родной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язык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родная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литература»)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обязательные.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447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10" dirty="0">
                          <a:latin typeface="Arial"/>
                          <a:cs typeface="Arial"/>
                        </a:rPr>
                        <a:t>Учебный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предмет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30" dirty="0">
                          <a:latin typeface="Arial"/>
                          <a:cs typeface="Arial"/>
                        </a:rPr>
                        <a:t>«Родной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язык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(или)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государственный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язык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республики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Российской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Федерации»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(предметная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область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30" dirty="0">
                          <a:latin typeface="Arial"/>
                          <a:cs typeface="Arial"/>
                        </a:rPr>
                        <a:t>«Родной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язык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родная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литература»)</a:t>
                      </a:r>
                      <a:r>
                        <a:rPr sz="22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ОО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русским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языком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обучения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изучается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наличии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возможностей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организации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по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заявлению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обучающихся,</a:t>
                      </a:r>
                      <a:r>
                        <a:rPr sz="22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родителей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 несовершеннолетних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обучающихся.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32559">
                <a:tc>
                  <a:txBody>
                    <a:bodyPr/>
                    <a:lstStyle/>
                    <a:p>
                      <a:pPr marL="90805" marR="95885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20" dirty="0">
                          <a:latin typeface="Arial"/>
                          <a:cs typeface="Arial"/>
                        </a:rPr>
                        <a:t>Второй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иностранный язык </a:t>
                      </a:r>
                      <a:r>
                        <a:rPr sz="2200" spc="-6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5" dirty="0">
                          <a:latin typeface="Arial"/>
                          <a:cs typeface="Arial"/>
                        </a:rPr>
                        <a:t>обязательный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0433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20" dirty="0">
                          <a:latin typeface="Arial"/>
                          <a:cs typeface="Arial"/>
                        </a:rPr>
                        <a:t>Второй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иностранный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язык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изучается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из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перечня,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предлагаемого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Организацией,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по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заявлению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2075" marR="4368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200" spc="-15" dirty="0">
                          <a:latin typeface="Arial"/>
                          <a:cs typeface="Arial"/>
                        </a:rPr>
                        <a:t>обучающихся,</a:t>
                      </a:r>
                      <a:r>
                        <a:rPr sz="22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родителей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несовершеннолетних</a:t>
                      </a:r>
                      <a:r>
                        <a:rPr sz="22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при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наличии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необходимых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условий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Организации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2321">
                <a:tc>
                  <a:txBody>
                    <a:bodyPr/>
                    <a:lstStyle/>
                    <a:p>
                      <a:pPr marL="90805" marR="39497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2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качестве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предметных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40" dirty="0">
                          <a:latin typeface="Arial"/>
                          <a:cs typeface="Arial"/>
                        </a:rPr>
                        <a:t>результатов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 предметам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30" dirty="0">
                          <a:latin typeface="Arial"/>
                          <a:cs typeface="Arial"/>
                        </a:rPr>
                        <a:t>нет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элементов</a:t>
                      </a:r>
                      <a:r>
                        <a:rPr sz="22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финансовой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200" spc="-5" dirty="0">
                          <a:latin typeface="Arial"/>
                          <a:cs typeface="Arial"/>
                        </a:rPr>
                        <a:t>грамотности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05537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200" spc="-15" dirty="0">
                          <a:latin typeface="Arial"/>
                          <a:cs typeface="Arial"/>
                        </a:rPr>
                        <a:t>Элементы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финансовой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грамотности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включены</a:t>
                      </a:r>
                      <a:r>
                        <a:rPr sz="22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в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предметные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требования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«Математике»,</a:t>
                      </a:r>
                      <a:endParaRPr sz="2200" dirty="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200" spc="-10" dirty="0">
                          <a:latin typeface="Arial"/>
                          <a:cs typeface="Arial"/>
                        </a:rPr>
                        <a:t>«Обществознанию»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«Географии»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133379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9800" y="289306"/>
            <a:ext cx="85830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ОТЛИЧИЯ</a:t>
            </a:r>
            <a:r>
              <a:rPr spc="-25" dirty="0"/>
              <a:t> </a:t>
            </a:r>
            <a:r>
              <a:rPr spc="-15" dirty="0"/>
              <a:t>ФГОС</a:t>
            </a:r>
            <a:r>
              <a:rPr spc="-10" dirty="0"/>
              <a:t> </a:t>
            </a:r>
            <a:r>
              <a:rPr spc="-5" dirty="0"/>
              <a:t>ООО</a:t>
            </a:r>
            <a:r>
              <a:rPr spc="-10" dirty="0"/>
              <a:t> </a:t>
            </a:r>
            <a:r>
              <a:rPr spc="-5" dirty="0" smtClean="0"/>
              <a:t>20</a:t>
            </a:r>
            <a:r>
              <a:rPr lang="ru-RU" spc="-5" dirty="0" smtClean="0"/>
              <a:t>09</a:t>
            </a:r>
            <a:r>
              <a:rPr spc="-5" dirty="0" smtClean="0"/>
              <a:t> </a:t>
            </a:r>
            <a:r>
              <a:rPr dirty="0"/>
              <a:t>и</a:t>
            </a:r>
            <a:r>
              <a:rPr spc="-15" dirty="0"/>
              <a:t> </a:t>
            </a:r>
            <a:r>
              <a:rPr spc="-5" dirty="0" smtClean="0"/>
              <a:t>20</a:t>
            </a:r>
            <a:r>
              <a:rPr lang="ru-RU" spc="-5" dirty="0" smtClean="0"/>
              <a:t>21</a:t>
            </a:r>
            <a:r>
              <a:rPr spc="-5" dirty="0" smtClean="0"/>
              <a:t>:</a:t>
            </a:r>
            <a:endParaRPr spc="-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973673"/>
              </p:ext>
            </p:extLst>
          </p:nvPr>
        </p:nvGraphicFramePr>
        <p:xfrm>
          <a:off x="146050" y="1403350"/>
          <a:ext cx="11925300" cy="53581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57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67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09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marL="90805" marR="3784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15" dirty="0">
                          <a:latin typeface="Arial"/>
                          <a:cs typeface="Arial"/>
                        </a:rPr>
                        <a:t>Предметная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область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«Математика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2400" spc="-6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информатика»</a:t>
                      </a:r>
                      <a:r>
                        <a:rPr sz="2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включала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предметы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«Математика»,</a:t>
                      </a:r>
                      <a:r>
                        <a:rPr sz="2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«Алгебра»,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400" spc="-25" dirty="0">
                          <a:latin typeface="Arial"/>
                          <a:cs typeface="Arial"/>
                        </a:rPr>
                        <a:t>«Геометрия»,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«Информатика»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98742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15" dirty="0">
                          <a:latin typeface="Arial"/>
                          <a:cs typeface="Arial"/>
                        </a:rPr>
                        <a:t>Предметная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область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«Математика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2400" spc="-6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информатика»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включает</a:t>
                      </a:r>
                      <a:r>
                        <a:rPr sz="24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предметы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«Математика»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«Информатика»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Учебный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5" dirty="0">
                          <a:latin typeface="Arial"/>
                          <a:cs typeface="Arial"/>
                        </a:rPr>
                        <a:t>предмет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«Математика»</a:t>
                      </a:r>
                      <a:r>
                        <a:rPr sz="2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включает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учебные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курсы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«Алгебра», </a:t>
                      </a:r>
                      <a:r>
                        <a:rPr sz="2400" spc="-25" dirty="0">
                          <a:latin typeface="Arial"/>
                          <a:cs typeface="Arial"/>
                        </a:rPr>
                        <a:t>«Геометрия»,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«Вероятность</a:t>
                      </a:r>
                      <a:r>
                        <a:rPr sz="24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статистика»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06396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предметную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область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805" marR="472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«Общественно-научные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предметы» </a:t>
                      </a:r>
                      <a:r>
                        <a:rPr sz="2400" spc="-6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входили: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«История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России»,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«Всеобщая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история»,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«Обществознание»,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«География»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В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предметную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область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«Общественно-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научные</a:t>
                      </a:r>
                      <a:r>
                        <a:rPr sz="24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предметы»</a:t>
                      </a:r>
                      <a:r>
                        <a:rPr sz="24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входят:</a:t>
                      </a:r>
                      <a:r>
                        <a:rPr sz="24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«История»,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«Обществознание»,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«География».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 marR="207010">
                        <a:lnSpc>
                          <a:spcPct val="100000"/>
                        </a:lnSpc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«История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России»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«Всеобщая</a:t>
                      </a:r>
                      <a:r>
                        <a:rPr sz="24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история» </a:t>
                      </a:r>
                      <a:r>
                        <a:rPr sz="2400" spc="-6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изучаются</a:t>
                      </a:r>
                      <a:r>
                        <a:rPr sz="2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15" dirty="0">
                          <a:latin typeface="Arial"/>
                          <a:cs typeface="Arial"/>
                        </a:rPr>
                        <a:t>как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курсы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5" dirty="0">
                          <a:latin typeface="Arial"/>
                          <a:cs typeface="Arial"/>
                        </a:rPr>
                        <a:t>рамках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учебного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400" spc="-25" dirty="0">
                          <a:latin typeface="Arial"/>
                          <a:cs typeface="Arial"/>
                        </a:rPr>
                        <a:t>предмета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«История»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205554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17504" y="1102885"/>
            <a:ext cx="95046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ОТЛИЧИЯ</a:t>
            </a:r>
            <a:r>
              <a:rPr spc="-25" dirty="0"/>
              <a:t> </a:t>
            </a:r>
            <a:r>
              <a:rPr spc="-15" dirty="0"/>
              <a:t>ФГОС</a:t>
            </a:r>
            <a:r>
              <a:rPr spc="-10" dirty="0"/>
              <a:t> </a:t>
            </a:r>
            <a:r>
              <a:rPr spc="-5" dirty="0"/>
              <a:t>ООО</a:t>
            </a:r>
            <a:r>
              <a:rPr spc="-10" dirty="0"/>
              <a:t> </a:t>
            </a:r>
            <a:r>
              <a:rPr spc="-5" dirty="0" smtClean="0"/>
              <a:t>20</a:t>
            </a:r>
            <a:r>
              <a:rPr lang="ru-RU" spc="-5" dirty="0" smtClean="0"/>
              <a:t>09</a:t>
            </a:r>
            <a:r>
              <a:rPr spc="-5" dirty="0" smtClean="0"/>
              <a:t> </a:t>
            </a:r>
            <a:r>
              <a:rPr dirty="0"/>
              <a:t>и</a:t>
            </a:r>
            <a:r>
              <a:rPr spc="-15" dirty="0"/>
              <a:t> </a:t>
            </a:r>
            <a:r>
              <a:rPr spc="-5" dirty="0" smtClean="0"/>
              <a:t>202</a:t>
            </a:r>
            <a:r>
              <a:rPr lang="ru-RU" spc="-5" dirty="0" smtClean="0"/>
              <a:t>1</a:t>
            </a:r>
            <a:r>
              <a:rPr spc="-5" dirty="0" smtClean="0"/>
              <a:t>:</a:t>
            </a:r>
            <a:endParaRPr spc="-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3537608"/>
              </p:ext>
            </p:extLst>
          </p:nvPr>
        </p:nvGraphicFramePr>
        <p:xfrm>
          <a:off x="159657" y="2455997"/>
          <a:ext cx="11925300" cy="34747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57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67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5759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09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marL="91440" marR="106108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Единый 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уровень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требований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по </a:t>
                      </a:r>
                      <a:r>
                        <a:rPr sz="2400" spc="-6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предметам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24765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20" dirty="0">
                          <a:latin typeface="Arial"/>
                          <a:cs typeface="Arial"/>
                        </a:rPr>
                        <a:t>Определен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базовый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углубленный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уровни освоения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предметов: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математика, </a:t>
                      </a:r>
                      <a:r>
                        <a:rPr sz="2400" spc="-6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информатика,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5" dirty="0">
                          <a:latin typeface="Arial"/>
                          <a:cs typeface="Arial"/>
                        </a:rPr>
                        <a:t>физика,</a:t>
                      </a:r>
                      <a:r>
                        <a:rPr sz="2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химия,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биология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202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Количество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учебных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занятий за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30" dirty="0">
                          <a:latin typeface="Arial"/>
                          <a:cs typeface="Arial"/>
                        </a:rPr>
                        <a:t>лет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не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менее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b="1" spc="-5" dirty="0">
                          <a:latin typeface="Arial"/>
                          <a:cs typeface="Arial"/>
                        </a:rPr>
                        <a:t>5267</a:t>
                      </a:r>
                      <a:r>
                        <a:rPr sz="24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часов и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не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b="1" spc="-5" dirty="0">
                          <a:latin typeface="Arial"/>
                          <a:cs typeface="Arial"/>
                        </a:rPr>
                        <a:t>6020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часов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7338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400" spc="-10" dirty="0">
                          <a:latin typeface="Arial"/>
                          <a:cs typeface="Arial"/>
                        </a:rPr>
                        <a:t>Уменьшилось количество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часов </a:t>
                      </a:r>
                      <a:r>
                        <a:rPr sz="24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аудиторной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нагрузки: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Общий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объем 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аудиторной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нагрузки</a:t>
                      </a:r>
                      <a:r>
                        <a:rPr sz="2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за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30" dirty="0">
                          <a:latin typeface="Arial"/>
                          <a:cs typeface="Arial"/>
                        </a:rPr>
                        <a:t>лет</a:t>
                      </a:r>
                      <a:r>
                        <a:rPr sz="24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2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не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 менее </a:t>
                      </a:r>
                      <a:r>
                        <a:rPr sz="2400" spc="-6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b="1" spc="-5" dirty="0">
                          <a:latin typeface="Arial"/>
                          <a:cs typeface="Arial"/>
                        </a:rPr>
                        <a:t>5058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академических часов и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не 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более </a:t>
                      </a:r>
                      <a:r>
                        <a:rPr sz="2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b="1" spc="-5" dirty="0">
                          <a:latin typeface="Arial"/>
                          <a:cs typeface="Arial"/>
                        </a:rPr>
                        <a:t>5549</a:t>
                      </a:r>
                      <a:r>
                        <a:rPr sz="24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часов</a:t>
                      </a: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708116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40429" y="289306"/>
            <a:ext cx="845241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ОТЛИЧИЯ</a:t>
            </a:r>
            <a:r>
              <a:rPr spc="-25" dirty="0"/>
              <a:t> </a:t>
            </a:r>
            <a:r>
              <a:rPr spc="-15" dirty="0"/>
              <a:t>ФГОС</a:t>
            </a:r>
            <a:r>
              <a:rPr spc="-10" dirty="0"/>
              <a:t> </a:t>
            </a:r>
            <a:r>
              <a:rPr spc="-5" dirty="0"/>
              <a:t>ООО</a:t>
            </a:r>
            <a:r>
              <a:rPr spc="-10" dirty="0"/>
              <a:t> </a:t>
            </a:r>
            <a:r>
              <a:rPr spc="-5" dirty="0" smtClean="0"/>
              <a:t>20</a:t>
            </a:r>
            <a:r>
              <a:rPr lang="ru-RU" spc="-5" dirty="0" smtClean="0"/>
              <a:t>09</a:t>
            </a:r>
            <a:r>
              <a:rPr spc="-5" dirty="0" smtClean="0"/>
              <a:t> </a:t>
            </a:r>
            <a:r>
              <a:rPr dirty="0"/>
              <a:t>и</a:t>
            </a:r>
            <a:r>
              <a:rPr spc="-15" dirty="0"/>
              <a:t> </a:t>
            </a:r>
            <a:r>
              <a:rPr spc="-5" dirty="0" smtClean="0"/>
              <a:t>202</a:t>
            </a:r>
            <a:r>
              <a:rPr lang="ru-RU" spc="-5" dirty="0" smtClean="0"/>
              <a:t>1</a:t>
            </a:r>
            <a:r>
              <a:rPr spc="-5" dirty="0" smtClean="0"/>
              <a:t>:</a:t>
            </a:r>
            <a:endParaRPr spc="-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6667416"/>
              </p:ext>
            </p:extLst>
          </p:nvPr>
        </p:nvGraphicFramePr>
        <p:xfrm>
          <a:off x="146050" y="1349754"/>
          <a:ext cx="11925300" cy="54320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57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67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05914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09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785">
                <a:tc>
                  <a:txBody>
                    <a:bodyPr/>
                    <a:lstStyle/>
                    <a:p>
                      <a:pPr marL="90805" marR="80645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10" dirty="0">
                          <a:latin typeface="Arial"/>
                          <a:cs typeface="Arial"/>
                        </a:rPr>
                        <a:t>Структура</a:t>
                      </a:r>
                      <a:r>
                        <a:rPr sz="22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рабочих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программ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различается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для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рабочих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программ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учебных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предметов,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курсов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 курсов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внеурочной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деятельности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733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10" dirty="0">
                          <a:latin typeface="Arial"/>
                          <a:cs typeface="Arial"/>
                        </a:rPr>
                        <a:t>Структура</a:t>
                      </a:r>
                      <a:r>
                        <a:rPr sz="22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рабочих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программ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одинакова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для </a:t>
                      </a:r>
                      <a:r>
                        <a:rPr sz="2200" spc="-6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всех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рабочих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программ, в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том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числе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200" spc="-5" dirty="0">
                          <a:latin typeface="Arial"/>
                          <a:cs typeface="Arial"/>
                        </a:rPr>
                        <a:t>программ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внеурочной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деятельности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42046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25" dirty="0">
                          <a:latin typeface="Arial"/>
                          <a:cs typeface="Arial"/>
                        </a:rPr>
                        <a:t>Учет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рабочей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программы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воспитания: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200" spc="-15" dirty="0">
                          <a:latin typeface="Arial"/>
                          <a:cs typeface="Arial"/>
                        </a:rPr>
                        <a:t>только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5" dirty="0">
                          <a:latin typeface="Arial"/>
                          <a:cs typeface="Arial"/>
                        </a:rPr>
                        <a:t>разделе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«Тематическое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200" spc="-10" dirty="0">
                          <a:latin typeface="Arial"/>
                          <a:cs typeface="Arial"/>
                        </a:rPr>
                        <a:t>планирование»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25" dirty="0">
                          <a:latin typeface="Arial"/>
                          <a:cs typeface="Arial"/>
                        </a:rPr>
                        <a:t>Учет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рабочей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программы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воспитания: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во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всех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200" spc="-25" dirty="0">
                          <a:latin typeface="Arial"/>
                          <a:cs typeface="Arial"/>
                        </a:rPr>
                        <a:t>разделах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рабочей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программы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69300">
                <a:tc>
                  <a:txBody>
                    <a:bodyPr/>
                    <a:lstStyle/>
                    <a:p>
                      <a:pPr marL="90805" marR="1409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5" dirty="0">
                          <a:latin typeface="Arial"/>
                          <a:cs typeface="Arial"/>
                        </a:rPr>
                        <a:t>Особенности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рабочей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программы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курса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внеурочной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деятельности: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содержании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программы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должны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быть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указаны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формы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организации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виды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деятельности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6743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200" spc="-5" dirty="0">
                          <a:latin typeface="Arial"/>
                          <a:cs typeface="Arial"/>
                        </a:rPr>
                        <a:t>Особенности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рабочей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программы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курса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внеурочной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деятельности: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программе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должны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быть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указаны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формы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проведения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занятий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459261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7030" y="2133600"/>
            <a:ext cx="9572172" cy="3777622"/>
          </a:xfrm>
        </p:spPr>
        <p:txBody>
          <a:bodyPr/>
          <a:lstStyle/>
          <a:p>
            <a:pPr marL="0" lvl="0" indent="0" algn="ctr">
              <a:buClr>
                <a:srgbClr val="A53010"/>
              </a:buClr>
              <a:buNone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</a:t>
            </a:r>
            <a:r>
              <a:rPr lang="ru-RU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– основа реализации стандарта третьего поколения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19007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571" y="609599"/>
            <a:ext cx="11081657" cy="57585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</a:t>
            </a:r>
            <a:r>
              <a:rPr lang="ru-RU" sz="2400" b="1" i="1" u="sng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24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организация учебного процесса, в котором главное место отводится активной и разносторонней, в максимальной степени самостоятельной  познавательной  деятельности школьника. Ключевыми моментами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подхода является постепенный уход от информационного репродуктивного знания к знанию действия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i="1" dirty="0" smtClean="0">
                <a:solidFill>
                  <a:srgbClr val="000000"/>
                </a:solidFill>
                <a:latin typeface="Times New Roman"/>
              </a:rPr>
              <a:t>Системно-</a:t>
            </a:r>
            <a:r>
              <a:rPr lang="ru-RU" sz="2400" i="1" dirty="0" err="1" smtClean="0">
                <a:solidFill>
                  <a:srgbClr val="000000"/>
                </a:solidFill>
                <a:latin typeface="Times New Roman"/>
              </a:rPr>
              <a:t>деятельностный</a:t>
            </a:r>
            <a:r>
              <a:rPr lang="ru-RU" sz="2400" i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i="1" dirty="0">
                <a:solidFill>
                  <a:srgbClr val="000000"/>
                </a:solidFill>
                <a:latin typeface="Times New Roman"/>
              </a:rPr>
              <a:t>подход как концептуальная основа ФГОС общего образования обеспечивает:</a:t>
            </a:r>
            <a:endParaRPr lang="ru-RU" sz="2400" dirty="0">
              <a:solidFill>
                <a:srgbClr val="111115"/>
              </a:solidFill>
              <a:latin typeface="Times New Roman"/>
            </a:endParaRPr>
          </a:p>
          <a:p>
            <a:pPr algn="just">
              <a:buFont typeface="Arial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/>
              </a:rPr>
              <a:t>формирование готовности личности к саморазвитию и непрерывному образованию;</a:t>
            </a:r>
          </a:p>
          <a:p>
            <a:pPr algn="just">
              <a:buFont typeface="Arial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/>
              </a:rPr>
              <a:t>проектирование и конструирование социальной среды развития обучающихся в системе образования;</a:t>
            </a:r>
          </a:p>
          <a:p>
            <a:pPr algn="just">
              <a:buFont typeface="Arial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/>
              </a:rPr>
              <a:t>активную учебно-познавательную деятельность обучающихся;</a:t>
            </a:r>
          </a:p>
          <a:p>
            <a:pPr algn="just">
              <a:buFont typeface="Arial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/>
              </a:rPr>
              <a:t>построение образовательного процесса с учётом индивидуальных возрастных,</a:t>
            </a:r>
          </a:p>
          <a:p>
            <a:pPr algn="just">
              <a:buFont typeface="Arial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/>
              </a:rPr>
              <a:t>психологических и физиологических особенностей обучающихся.</a:t>
            </a:r>
          </a:p>
          <a:p>
            <a:pPr marL="0" indent="0" algn="just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7090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57775467"/>
              </p:ext>
            </p:extLst>
          </p:nvPr>
        </p:nvGraphicFramePr>
        <p:xfrm>
          <a:off x="191907" y="87086"/>
          <a:ext cx="11913007" cy="67900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495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679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977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Элементы сравнения: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Традиционный урок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Современный урок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17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Формулирование </a:t>
                      </a:r>
                      <a:r>
                        <a:rPr lang="ru-RU" sz="1600" dirty="0" smtClean="0">
                          <a:effectLst/>
                        </a:rPr>
                        <a:t>темы </a:t>
                      </a:r>
                      <a:r>
                        <a:rPr lang="ru-RU" sz="1600" dirty="0">
                          <a:effectLst/>
                        </a:rPr>
                        <a:t>урока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Учитель сообщает учащимся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Формулируют сами учащиеся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Постановка целей и задач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Учитель формулирует и сообщает учащимся, чему должны научиться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Формулируют сами учащиеся, определив границы знания и незнания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Планирование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Учитель сообщает учащимся, какую работу они должны выполнить, чтобы достичь цели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Планирование учащимися способов достижения намеченной цели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Практическая деятельность учащихся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Под руководством учителя учащиеся выполняют ряд практических задач (чаще применяется фронтальная форма организации деятельности)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Учащиеся осуществляют учебные действия по намеченному плану (применяются групповая и  индивидуальная форма организации деятельности)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468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Осуществление контроля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Учитель осуществляет контроль за выполнением учащимися практической работы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Учащиеся осуществляют контроль (применяются формы самоконтроля, взаимоконтроля по предложенному талону)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203602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44497151"/>
              </p:ext>
            </p:extLst>
          </p:nvPr>
        </p:nvGraphicFramePr>
        <p:xfrm>
          <a:off x="250370" y="87086"/>
          <a:ext cx="11865429" cy="66842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56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55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742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883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Элементы сравнения: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Традиционный урок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Современный урок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14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Осуществление коррекции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Учитель в ходе выполнения и по итогам выполненной работы учащимися осуществляет коррекцию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Учащиеся формулируют затруднения и осуществляют коррекцию самостоятельно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9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Оценивание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Учитель оценивает работу на уроке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Учащиеся участвуют в  оценке деятельности по её результатам (самооценивание, оценивание результатов деятельности товарищей)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469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Итог урока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Учитель выясняет у учащихся, что они запомнили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Проводится рефлексия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257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Домашнее задание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Учитель объявляет и комментирует (чаще – задание одно для всех)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869178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1830" y="2133600"/>
            <a:ext cx="9267372" cy="3777622"/>
          </a:xfrm>
        </p:spPr>
        <p:txBody>
          <a:bodyPr/>
          <a:lstStyle/>
          <a:p>
            <a:pPr marL="0" lvl="0" indent="0" algn="ctr">
              <a:buClr>
                <a:srgbClr val="A53010"/>
              </a:buClr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технологической карты урока в соответствии ФГОС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4975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69747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2060" y="1676399"/>
            <a:ext cx="8789313" cy="4931229"/>
          </a:xfrm>
        </p:spPr>
        <p:txBody>
          <a:bodyPr>
            <a:noAutofit/>
          </a:bodyPr>
          <a:lstStyle/>
          <a:p>
            <a:pPr>
              <a:buAutoNum type="arabicParenR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– 2021: сравнительный анализ стандартов второго и третьего поколений</a:t>
            </a:r>
          </a:p>
          <a:p>
            <a:pPr>
              <a:buAutoNum type="arabicParenR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– основа реализации стандарта третьего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</a:t>
            </a:r>
          </a:p>
          <a:p>
            <a:pPr>
              <a:buAutoNum type="arabicParenR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технологической карты урока в соответствии ФГОС</a:t>
            </a:r>
          </a:p>
          <a:p>
            <a:pPr>
              <a:buAutoNum type="arabicParenR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качества урока по ФГОС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3457279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4" y="239485"/>
            <a:ext cx="11386456" cy="6411685"/>
          </a:xfrm>
        </p:spPr>
        <p:txBody>
          <a:bodyPr/>
          <a:lstStyle/>
          <a:p>
            <a:pPr marL="457835" indent="0" algn="ctr">
              <a:lnSpc>
                <a:spcPts val="1370"/>
              </a:lnSpc>
              <a:spcBef>
                <a:spcPts val="325"/>
              </a:spcBef>
              <a:buNone/>
            </a:pPr>
            <a:r>
              <a:rPr lang="ru-RU" b="1" kern="0" dirty="0">
                <a:latin typeface="Times New Roman"/>
                <a:ea typeface="Times New Roman"/>
              </a:rPr>
              <a:t>Структура</a:t>
            </a:r>
            <a:r>
              <a:rPr lang="ru-RU" b="1" kern="0" spc="-5" dirty="0">
                <a:latin typeface="Times New Roman"/>
                <a:ea typeface="Times New Roman"/>
              </a:rPr>
              <a:t> </a:t>
            </a:r>
            <a:r>
              <a:rPr lang="ru-RU" b="1" kern="0" dirty="0">
                <a:latin typeface="Times New Roman"/>
                <a:ea typeface="Times New Roman"/>
              </a:rPr>
              <a:t>урока</a:t>
            </a:r>
            <a:r>
              <a:rPr lang="ru-RU" b="1" kern="0" spc="-20" dirty="0">
                <a:latin typeface="Times New Roman"/>
                <a:ea typeface="Times New Roman"/>
              </a:rPr>
              <a:t> </a:t>
            </a:r>
            <a:r>
              <a:rPr lang="ru-RU" b="1" kern="0" dirty="0">
                <a:latin typeface="Times New Roman"/>
                <a:ea typeface="Times New Roman"/>
              </a:rPr>
              <a:t>по</a:t>
            </a:r>
            <a:r>
              <a:rPr lang="ru-RU" b="1" kern="0" spc="-5" dirty="0">
                <a:latin typeface="Times New Roman"/>
                <a:ea typeface="Times New Roman"/>
              </a:rPr>
              <a:t> </a:t>
            </a:r>
            <a:r>
              <a:rPr lang="ru-RU" b="1" kern="0" dirty="0" smtClean="0">
                <a:latin typeface="Times New Roman"/>
                <a:ea typeface="Times New Roman"/>
              </a:rPr>
              <a:t>ФГОС</a:t>
            </a:r>
            <a:endParaRPr lang="ru-RU" b="1" kern="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3415571"/>
              </p:ext>
            </p:extLst>
          </p:nvPr>
        </p:nvGraphicFramePr>
        <p:xfrm>
          <a:off x="827313" y="805542"/>
          <a:ext cx="11223171" cy="56712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78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925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525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967">
                <a:tc>
                  <a:txBody>
                    <a:bodyPr/>
                    <a:lstStyle/>
                    <a:p>
                      <a:pPr marL="263525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Этапы</a:t>
                      </a:r>
                      <a:r>
                        <a:rPr lang="ru-RU" sz="1800" b="1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урока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813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Краткое</a:t>
                      </a:r>
                      <a:r>
                        <a:rPr lang="ru-RU" sz="1800" b="1" spc="-1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содержание,</a:t>
                      </a:r>
                      <a:r>
                        <a:rPr lang="ru-RU" sz="1800" b="1" spc="-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действия</a:t>
                      </a:r>
                      <a:r>
                        <a:rPr lang="ru-RU" sz="1800" b="1" spc="-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учеников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Действия</a:t>
                      </a:r>
                      <a:r>
                        <a:rPr lang="ru-RU" sz="1800" b="1" spc="-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учителя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9947">
                <a:tc>
                  <a:txBody>
                    <a:bodyPr/>
                    <a:lstStyle/>
                    <a:p>
                      <a:pPr marL="69215" marR="61595" algn="just"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Мотивирование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8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учебную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деятельность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ru-RU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атмосферы урока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spc="-285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нацеленности</a:t>
                      </a:r>
                      <a:r>
                        <a:rPr lang="ru-RU" sz="18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8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работу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310" marR="66675">
                        <a:spcAft>
                          <a:spcPts val="0"/>
                        </a:spcAft>
                        <a:tabLst>
                          <a:tab pos="1040130" algn="l"/>
                        </a:tabLs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Настраивает	</a:t>
                      </a:r>
                      <a:r>
                        <a:rPr lang="ru-RU" sz="1800" spc="-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учеников</a:t>
                      </a:r>
                      <a:r>
                        <a:rPr lang="ru-RU" sz="1800" spc="-28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успешную</a:t>
                      </a:r>
                      <a:r>
                        <a:rPr lang="ru-RU" sz="1800" spc="-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работу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5266"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921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Актуализация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знаний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4770">
                        <a:spcBef>
                          <a:spcPts val="485"/>
                        </a:spcBef>
                        <a:spcAft>
                          <a:spcPts val="0"/>
                        </a:spcAft>
                        <a:tabLst>
                          <a:tab pos="1000125" algn="l"/>
                          <a:tab pos="2032635" algn="l"/>
                          <a:tab pos="2978150" algn="l"/>
                        </a:tabLs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Повторение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пройденного, выполнение </a:t>
                      </a:r>
                      <a:r>
                        <a:rPr lang="ru-RU" sz="18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ний.</a:t>
                      </a:r>
                      <a:r>
                        <a:rPr lang="ru-RU" sz="18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Взаимопроверка и оценивание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 marR="60960">
                        <a:lnSpc>
                          <a:spcPct val="98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Затем</a:t>
                      </a:r>
                      <a:r>
                        <a:rPr lang="ru-RU" sz="1800" spc="26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ученики</a:t>
                      </a:r>
                      <a:r>
                        <a:rPr lang="ru-RU" sz="1800" spc="24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получают</a:t>
                      </a:r>
                      <a:r>
                        <a:rPr lang="ru-RU" sz="1800" spc="25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задание,</a:t>
                      </a:r>
                      <a:r>
                        <a:rPr lang="ru-RU" sz="1800" spc="24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</a:t>
                      </a:r>
                      <a:r>
                        <a:rPr lang="ru-RU" sz="1800" spc="25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решения</a:t>
                      </a:r>
                      <a:r>
                        <a:rPr lang="ru-RU" sz="18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которого</a:t>
                      </a:r>
                      <a:r>
                        <a:rPr lang="ru-RU" sz="18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ru-RU" sz="1800" spc="-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достаточно</a:t>
                      </a:r>
                      <a:r>
                        <a:rPr lang="ru-RU" sz="1800" spc="-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имеющихся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умений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310">
                        <a:spcBef>
                          <a:spcPts val="105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Консультирует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0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9215" marR="55245">
                        <a:spcBef>
                          <a:spcPts val="105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Целеполагание,</a:t>
                      </a:r>
                      <a:r>
                        <a:rPr lang="ru-RU" sz="1800" spc="13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постановка</a:t>
                      </a:r>
                      <a:r>
                        <a:rPr lang="ru-RU" sz="1800" spc="-1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проблемы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945" marR="62230" algn="just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совместной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работе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выявляются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причины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затруднения, выясняется проблема. Ученики самостоятельно</a:t>
                      </a:r>
                      <a:r>
                        <a:rPr lang="ru-RU" sz="18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формулируют тему</a:t>
                      </a:r>
                      <a:r>
                        <a:rPr lang="ru-RU" sz="1800" spc="-2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цель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marR="65405" algn="just">
                        <a:spcBef>
                          <a:spcPts val="4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Подводит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учеников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800" spc="-28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определению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границ</a:t>
                      </a:r>
                      <a:r>
                        <a:rPr lang="ru-RU" sz="1800" spc="-28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знания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незнания,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осознанию темы, целей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1800" spc="-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</a:t>
                      </a:r>
                      <a:r>
                        <a:rPr lang="ru-RU" sz="18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урока.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5865">
                <a:tc>
                  <a:txBody>
                    <a:bodyPr/>
                    <a:lstStyle/>
                    <a:p>
                      <a:pPr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9215" marR="62865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Поиск</a:t>
                      </a:r>
                      <a:r>
                        <a:rPr lang="ru-RU" sz="1800" spc="15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путей</a:t>
                      </a:r>
                      <a:r>
                        <a:rPr lang="ru-RU" sz="1800" spc="15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решения</a:t>
                      </a:r>
                      <a:r>
                        <a:rPr lang="ru-RU" sz="1800" spc="-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проблемы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2865" algn="just">
                        <a:spcBef>
                          <a:spcPts val="48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Планирование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путей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достижения</a:t>
                      </a:r>
                      <a:r>
                        <a:rPr lang="ru-RU" sz="18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намеченной</a:t>
                      </a:r>
                      <a:r>
                        <a:rPr lang="ru-RU" sz="1800" spc="-28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цели. Осуществление учебных действий по плану. Индивидуальная или </a:t>
                      </a:r>
                      <a:r>
                        <a:rPr lang="ru-RU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групповая работа</a:t>
                      </a:r>
                      <a:r>
                        <a:rPr lang="ru-RU" sz="18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решению</a:t>
                      </a:r>
                      <a:r>
                        <a:rPr lang="ru-RU" sz="1800" spc="-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практических</a:t>
                      </a:r>
                      <a:r>
                        <a:rPr lang="ru-RU" sz="1800" spc="1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67310">
                        <a:spcBef>
                          <a:spcPts val="105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Консультирует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30751">
                <a:tc>
                  <a:txBody>
                    <a:bodyPr/>
                    <a:lstStyle/>
                    <a:p>
                      <a:pPr marL="69215">
                        <a:spcBef>
                          <a:spcPts val="116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Решение</a:t>
                      </a:r>
                      <a:r>
                        <a:rPr lang="ru-RU" sz="1800" spc="-1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проблемы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2865">
                        <a:spcBef>
                          <a:spcPts val="48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Выполняют</a:t>
                      </a:r>
                      <a:r>
                        <a:rPr lang="ru-RU" sz="1800" spc="21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задание,</a:t>
                      </a:r>
                      <a:r>
                        <a:rPr lang="ru-RU" sz="1800" spc="21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которое</a:t>
                      </a:r>
                      <a:r>
                        <a:rPr lang="ru-RU" sz="1800" spc="21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сначала</a:t>
                      </a:r>
                      <a:r>
                        <a:rPr lang="ru-RU" sz="1800" spc="21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оказалось</a:t>
                      </a:r>
                      <a:r>
                        <a:rPr lang="ru-RU" sz="1800" spc="-28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непосильным</a:t>
                      </a:r>
                      <a:r>
                        <a:rPr lang="ru-RU" sz="1800" spc="-1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решения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spcBef>
                          <a:spcPts val="116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Консультирует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28523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7883142"/>
              </p:ext>
            </p:extLst>
          </p:nvPr>
        </p:nvGraphicFramePr>
        <p:xfrm>
          <a:off x="740229" y="446315"/>
          <a:ext cx="10983685" cy="63034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651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53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972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32114">
                <a:tc>
                  <a:txBody>
                    <a:bodyPr/>
                    <a:lstStyle/>
                    <a:p>
                      <a:pPr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215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Коррекция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57150">
                        <a:spcBef>
                          <a:spcPts val="48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Проверяют решение, выявляют, все ли справились с заданием, формулируют затруднения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marR="66675">
                        <a:spcBef>
                          <a:spcPts val="485"/>
                        </a:spcBef>
                        <a:spcAft>
                          <a:spcPts val="0"/>
                        </a:spcAft>
                        <a:tabLst>
                          <a:tab pos="1045210" algn="l"/>
                        </a:tabLs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Помогает,	советует, консультирует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8807">
                <a:tc>
                  <a:txBody>
                    <a:bodyPr/>
                    <a:lstStyle/>
                    <a:p>
                      <a:pPr marL="69215" marR="60325">
                        <a:spcBef>
                          <a:spcPts val="470"/>
                        </a:spcBef>
                        <a:spcAft>
                          <a:spcPts val="0"/>
                        </a:spcAft>
                        <a:tabLst>
                          <a:tab pos="771525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Самостоятельная работа с использованием полученных знаний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7945" marR="62865">
                        <a:spcAft>
                          <a:spcPts val="0"/>
                        </a:spcAft>
                        <a:tabLst>
                          <a:tab pos="1108075" algn="l"/>
                          <a:tab pos="2129790" algn="l"/>
                          <a:tab pos="2508885" algn="l"/>
                          <a:tab pos="311658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новой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теме,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самопроверка по эталону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7310">
                        <a:spcBef>
                          <a:spcPts val="105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Консультирует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3046">
                <a:tc>
                  <a:txBody>
                    <a:bodyPr/>
                    <a:lstStyle/>
                    <a:p>
                      <a:pPr marL="69215" marR="282575">
                        <a:spcBef>
                          <a:spcPts val="116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Систематизация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знаний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5405" algn="just"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по выявлению связи изученной на уроке темы с изученным ранее материалом, связи с жизнью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marR="65405">
                        <a:spcBef>
                          <a:spcPts val="1165"/>
                        </a:spcBef>
                        <a:spcAft>
                          <a:spcPts val="0"/>
                        </a:spcAft>
                        <a:tabLst>
                          <a:tab pos="1443355" algn="l"/>
                        </a:tabLs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Консультирует, направляет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4568">
                <a:tc>
                  <a:txBody>
                    <a:bodyPr/>
                    <a:lstStyle/>
                    <a:p>
                      <a:pPr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215" marR="60325">
                        <a:spcAft>
                          <a:spcPts val="0"/>
                        </a:spcAft>
                        <a:tabLst>
                          <a:tab pos="1155065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Объяснение домашнего задания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2865" algn="just"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учеников должна быть возможность выбора домашнего задания в соответствии со своими предпочтениями. Необходимо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задания разного уровня сложности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731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Разъясняет, предлагает задания на выбор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8807"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21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Оценивание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2865" algn="just">
                        <a:spcBef>
                          <a:spcPts val="48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Учащиеся самостоятельно оценивают работу на (самооценка, взаимооценивание результатов работы одноклассников)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marR="64135">
                        <a:spcBef>
                          <a:spcPts val="1165"/>
                        </a:spcBef>
                        <a:spcAft>
                          <a:spcPts val="0"/>
                        </a:spcAft>
                        <a:tabLst>
                          <a:tab pos="129413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Консультирует, обосновывает оценки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54568"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215" marR="6223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 учебной деятельности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4135" algn="just">
                        <a:spcBef>
                          <a:spcPts val="48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Учащиеся называют тему урока, его этапы, перечисляют виды деятельности на каждом этапе, определяют предметное содержание. Делятся мнением о своей работе на уроке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7310" marR="6223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Благодарит учеников за урок</a:t>
                      </a:r>
                    </a:p>
                  </a:txBody>
                  <a:tcPr marL="0" marR="0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673432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Структура урока  «открытия» нового знания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6544" y="1513114"/>
            <a:ext cx="10192658" cy="43981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1)этап мотивации (самоопределения) к учебной деятельности;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этап актуализации и пробного учебного действия;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этап выявления места и причины затруднения;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этап построения проекта выхода из затруднения;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этап реализации построенного проекта;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этап первичного закрепления с проговариванием во внешней речи;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этап самостоятельной работы с самопроверкой по эталону;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этап включения в систему знаний и повторения;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этап рефлексии учебной деятельности на уроке. </a:t>
            </a:r>
          </a:p>
        </p:txBody>
      </p:sp>
    </p:spTree>
    <p:extLst>
      <p:ext uri="{BB962C8B-B14F-4D97-AF65-F5344CB8AC3E}">
        <p14:creationId xmlns:p14="http://schemas.microsoft.com/office/powerpoint/2010/main" xmlns="" val="42839222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Структура урока  рефлексии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86" y="1687285"/>
            <a:ext cx="10072915" cy="47570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этап мотивации (самоопределения) к коррекционной деятельности;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этап актуализации и пробного учебного действия;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этап локализации индивидуальных затруднений;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этап построения проекта коррекции выявленных затруднений;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этап реализации построенного проекта;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этап обобщения затруднений во внешней речи;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этап самостоятельной работы с самопроверкой по эталону;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этап включения в систему знаний и повторения;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этап рефлексии учебной деятельности на уроке.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4419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solidFill>
                  <a:srgbClr val="131313"/>
                </a:solidFill>
                <a:latin typeface="Times New Roman"/>
                <a:ea typeface="Times New Roman"/>
              </a:rPr>
              <a:t>Структура урока</a:t>
            </a:r>
            <a:r>
              <a:rPr lang="ru-RU" b="1" u="sng" dirty="0">
                <a:solidFill>
                  <a:srgbClr val="131313"/>
                </a:solidFill>
                <a:latin typeface="Times New Roman"/>
                <a:ea typeface="Times New Roman"/>
              </a:rPr>
              <a:t>  </a:t>
            </a:r>
            <a:r>
              <a:rPr lang="ru-RU" u="sng" dirty="0">
                <a:solidFill>
                  <a:srgbClr val="131313"/>
                </a:solidFill>
                <a:latin typeface="Times New Roman"/>
                <a:ea typeface="Times New Roman"/>
              </a:rPr>
              <a:t>развивающего контроля</a:t>
            </a:r>
            <a:r>
              <a:rPr lang="ru-RU" dirty="0">
                <a:solidFill>
                  <a:srgbClr val="131313"/>
                </a:solidFill>
                <a:latin typeface="Times New Roman"/>
                <a:ea typeface="Times New Roman"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1230" y="1534886"/>
            <a:ext cx="10257972" cy="43763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этап мотивации (самоопределения) к контрольно-коррекционной деятельности;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этап актуализации и пробного учебного действия;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этап локализации индивидуальных затруднений;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4) этап построения проекта коррекции выявленных затруднений;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этап реализации построенного проекта;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этап обобщения затруднений во внешней речи;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этап самостоятельной работы с самопроверкой по эталону;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этап решения заданий творческого уровня;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этап рефлексии контрольно-коррекционной деятельности.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83794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урока общеметодологической направленности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858" y="2133600"/>
            <a:ext cx="1012734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этап мотивации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этап актуализации и фиксирования индивидуального затруднения в пробном учебном действии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этап нахождения способа разрешения затруднения и закрепления с проговариванием во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внешней речи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этап включения изученного в систему знаний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этап рефлексии учебной деятельности на уроке</a:t>
            </a:r>
          </a:p>
        </p:txBody>
      </p:sp>
    </p:spTree>
    <p:extLst>
      <p:ext uri="{BB962C8B-B14F-4D97-AF65-F5344CB8AC3E}">
        <p14:creationId xmlns:p14="http://schemas.microsoft.com/office/powerpoint/2010/main" xmlns="" val="3730124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Оценка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урока по ФГОС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05436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886" y="195943"/>
            <a:ext cx="11582400" cy="654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1326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57" y="620486"/>
            <a:ext cx="11299372" cy="450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98138"/>
            <a:ext cx="10613571" cy="128089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возможный балл – 16, минимально необходимый – 8, при условии ненулевых оценок первых пяти параметров.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7950644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858" y="2133600"/>
            <a:ext cx="1012734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1603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858" y="2133600"/>
            <a:ext cx="10127344" cy="3777622"/>
          </a:xfrm>
        </p:spPr>
        <p:txBody>
          <a:bodyPr/>
          <a:lstStyle/>
          <a:p>
            <a:pPr marL="0" lvl="0" indent="0" algn="ctr">
              <a:buClr>
                <a:srgbClr val="A53010"/>
              </a:buClr>
              <a:buNone/>
            </a:pP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– 2021: сравнительный анализ стандартов второго и третьего поколений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41320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6000" y="0"/>
            <a:ext cx="6096000" cy="6858000"/>
            <a:chOff x="9144000" y="0"/>
            <a:chExt cx="9144000" cy="10287000"/>
          </a:xfrm>
        </p:grpSpPr>
        <p:sp>
          <p:nvSpPr>
            <p:cNvPr id="3" name="object 3"/>
            <p:cNvSpPr/>
            <p:nvPr/>
          </p:nvSpPr>
          <p:spPr>
            <a:xfrm>
              <a:off x="9144000" y="5143500"/>
              <a:ext cx="9144000" cy="5143500"/>
            </a:xfrm>
            <a:custGeom>
              <a:avLst/>
              <a:gdLst/>
              <a:ahLst/>
              <a:cxnLst/>
              <a:rect l="l" t="t" r="r" b="b"/>
              <a:pathLst>
                <a:path w="9144000" h="5143500">
                  <a:moveTo>
                    <a:pt x="9144000" y="0"/>
                  </a:moveTo>
                  <a:lnTo>
                    <a:pt x="0" y="0"/>
                  </a:lnTo>
                  <a:lnTo>
                    <a:pt x="0" y="5143500"/>
                  </a:lnTo>
                  <a:lnTo>
                    <a:pt x="9144000" y="514350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84F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144000" y="0"/>
              <a:ext cx="9144000" cy="5143500"/>
            </a:xfrm>
            <a:custGeom>
              <a:avLst/>
              <a:gdLst/>
              <a:ahLst/>
              <a:cxnLst/>
              <a:rect l="l" t="t" r="r" b="b"/>
              <a:pathLst>
                <a:path w="9144000" h="5143500">
                  <a:moveTo>
                    <a:pt x="9144000" y="0"/>
                  </a:moveTo>
                  <a:lnTo>
                    <a:pt x="0" y="0"/>
                  </a:lnTo>
                  <a:lnTo>
                    <a:pt x="0" y="5143500"/>
                  </a:lnTo>
                  <a:lnTo>
                    <a:pt x="9144000" y="514350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4041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146667" y="2704"/>
              <a:ext cx="9138920" cy="10281920"/>
            </a:xfrm>
            <a:custGeom>
              <a:avLst/>
              <a:gdLst/>
              <a:ahLst/>
              <a:cxnLst/>
              <a:rect l="l" t="t" r="r" b="b"/>
              <a:pathLst>
                <a:path w="9138919" h="10281920">
                  <a:moveTo>
                    <a:pt x="2581275" y="10281488"/>
                  </a:moveTo>
                  <a:lnTo>
                    <a:pt x="2580830" y="10233000"/>
                  </a:lnTo>
                  <a:lnTo>
                    <a:pt x="2579484" y="10184727"/>
                  </a:lnTo>
                  <a:lnTo>
                    <a:pt x="2577274" y="10136670"/>
                  </a:lnTo>
                  <a:lnTo>
                    <a:pt x="2574188" y="10088842"/>
                  </a:lnTo>
                  <a:lnTo>
                    <a:pt x="2570226" y="10041280"/>
                  </a:lnTo>
                  <a:lnTo>
                    <a:pt x="2565425" y="9993947"/>
                  </a:lnTo>
                  <a:lnTo>
                    <a:pt x="2559786" y="9946869"/>
                  </a:lnTo>
                  <a:lnTo>
                    <a:pt x="2553284" y="9900044"/>
                  </a:lnTo>
                  <a:lnTo>
                    <a:pt x="2545956" y="9853511"/>
                  </a:lnTo>
                  <a:lnTo>
                    <a:pt x="2537790" y="9807245"/>
                  </a:lnTo>
                  <a:lnTo>
                    <a:pt x="2528836" y="9761271"/>
                  </a:lnTo>
                  <a:lnTo>
                    <a:pt x="2519032" y="9715602"/>
                  </a:lnTo>
                  <a:lnTo>
                    <a:pt x="2508466" y="9670224"/>
                  </a:lnTo>
                  <a:lnTo>
                    <a:pt x="2497074" y="9625152"/>
                  </a:lnTo>
                  <a:lnTo>
                    <a:pt x="2484932" y="9580423"/>
                  </a:lnTo>
                  <a:lnTo>
                    <a:pt x="2471966" y="9535985"/>
                  </a:lnTo>
                  <a:lnTo>
                    <a:pt x="2458262" y="9491904"/>
                  </a:lnTo>
                  <a:lnTo>
                    <a:pt x="2443784" y="9448165"/>
                  </a:lnTo>
                  <a:lnTo>
                    <a:pt x="2428570" y="9404756"/>
                  </a:lnTo>
                  <a:lnTo>
                    <a:pt x="2412593" y="9361716"/>
                  </a:lnTo>
                  <a:lnTo>
                    <a:pt x="2395867" y="9319044"/>
                  </a:lnTo>
                  <a:lnTo>
                    <a:pt x="2378418" y="9276740"/>
                  </a:lnTo>
                  <a:lnTo>
                    <a:pt x="2360244" y="9234830"/>
                  </a:lnTo>
                  <a:lnTo>
                    <a:pt x="2341359" y="9193301"/>
                  </a:lnTo>
                  <a:lnTo>
                    <a:pt x="2321750" y="9152153"/>
                  </a:lnTo>
                  <a:lnTo>
                    <a:pt x="2301468" y="9111437"/>
                  </a:lnTo>
                  <a:lnTo>
                    <a:pt x="2280462" y="9071115"/>
                  </a:lnTo>
                  <a:lnTo>
                    <a:pt x="2258796" y="9031211"/>
                  </a:lnTo>
                  <a:lnTo>
                    <a:pt x="2236457" y="8991740"/>
                  </a:lnTo>
                  <a:lnTo>
                    <a:pt x="2213419" y="8952700"/>
                  </a:lnTo>
                  <a:lnTo>
                    <a:pt x="2189734" y="8914105"/>
                  </a:lnTo>
                  <a:lnTo>
                    <a:pt x="2165400" y="8875979"/>
                  </a:lnTo>
                  <a:lnTo>
                    <a:pt x="2140432" y="8838273"/>
                  </a:lnTo>
                  <a:lnTo>
                    <a:pt x="2114816" y="8801062"/>
                  </a:lnTo>
                  <a:lnTo>
                    <a:pt x="2088553" y="8764321"/>
                  </a:lnTo>
                  <a:lnTo>
                    <a:pt x="2061692" y="8728075"/>
                  </a:lnTo>
                  <a:lnTo>
                    <a:pt x="2034197" y="8692299"/>
                  </a:lnTo>
                  <a:lnTo>
                    <a:pt x="2006117" y="8657006"/>
                  </a:lnTo>
                  <a:lnTo>
                    <a:pt x="1977402" y="8622259"/>
                  </a:lnTo>
                  <a:lnTo>
                    <a:pt x="1948116" y="8587994"/>
                  </a:lnTo>
                  <a:lnTo>
                    <a:pt x="1918258" y="8554250"/>
                  </a:lnTo>
                  <a:lnTo>
                    <a:pt x="1887816" y="8521052"/>
                  </a:lnTo>
                  <a:lnTo>
                    <a:pt x="1856803" y="8488401"/>
                  </a:lnTo>
                  <a:lnTo>
                    <a:pt x="1825231" y="8456270"/>
                  </a:lnTo>
                  <a:lnTo>
                    <a:pt x="1793100" y="8424685"/>
                  </a:lnTo>
                  <a:lnTo>
                    <a:pt x="1760435" y="8393671"/>
                  </a:lnTo>
                  <a:lnTo>
                    <a:pt x="1727238" y="8363242"/>
                  </a:lnTo>
                  <a:lnTo>
                    <a:pt x="1693506" y="8333359"/>
                  </a:lnTo>
                  <a:lnTo>
                    <a:pt x="1659242" y="8304085"/>
                  </a:lnTo>
                  <a:lnTo>
                    <a:pt x="1624482" y="8275383"/>
                  </a:lnTo>
                  <a:lnTo>
                    <a:pt x="1589201" y="8247291"/>
                  </a:lnTo>
                  <a:lnTo>
                    <a:pt x="1553425" y="8219808"/>
                  </a:lnTo>
                  <a:lnTo>
                    <a:pt x="1517167" y="8192948"/>
                  </a:lnTo>
                  <a:lnTo>
                    <a:pt x="1480426" y="8166684"/>
                  </a:lnTo>
                  <a:lnTo>
                    <a:pt x="1443202" y="8141055"/>
                  </a:lnTo>
                  <a:lnTo>
                    <a:pt x="1405521" y="8116075"/>
                  </a:lnTo>
                  <a:lnTo>
                    <a:pt x="1367383" y="8091741"/>
                  </a:lnTo>
                  <a:lnTo>
                    <a:pt x="1328801" y="8068056"/>
                  </a:lnTo>
                  <a:lnTo>
                    <a:pt x="1289748" y="8045043"/>
                  </a:lnTo>
                  <a:lnTo>
                    <a:pt x="1250276" y="8022691"/>
                  </a:lnTo>
                  <a:lnTo>
                    <a:pt x="1210386" y="8001025"/>
                  </a:lnTo>
                  <a:lnTo>
                    <a:pt x="1170063" y="7980019"/>
                  </a:lnTo>
                  <a:lnTo>
                    <a:pt x="1129334" y="7959738"/>
                  </a:lnTo>
                  <a:lnTo>
                    <a:pt x="1088199" y="7940129"/>
                  </a:lnTo>
                  <a:lnTo>
                    <a:pt x="1046657" y="7921257"/>
                  </a:lnTo>
                  <a:lnTo>
                    <a:pt x="1004760" y="7903083"/>
                  </a:lnTo>
                  <a:lnTo>
                    <a:pt x="962456" y="7885620"/>
                  </a:lnTo>
                  <a:lnTo>
                    <a:pt x="919772" y="7868907"/>
                  </a:lnTo>
                  <a:lnTo>
                    <a:pt x="876744" y="7852931"/>
                  </a:lnTo>
                  <a:lnTo>
                    <a:pt x="833335" y="7837703"/>
                  </a:lnTo>
                  <a:lnTo>
                    <a:pt x="789584" y="7823225"/>
                  </a:lnTo>
                  <a:lnTo>
                    <a:pt x="745515" y="7809509"/>
                  </a:lnTo>
                  <a:lnTo>
                    <a:pt x="701078" y="7796568"/>
                  </a:lnTo>
                  <a:lnTo>
                    <a:pt x="656348" y="7784414"/>
                  </a:lnTo>
                  <a:lnTo>
                    <a:pt x="611263" y="7773022"/>
                  </a:lnTo>
                  <a:lnTo>
                    <a:pt x="565899" y="7762456"/>
                  </a:lnTo>
                  <a:lnTo>
                    <a:pt x="520230" y="7752664"/>
                  </a:lnTo>
                  <a:lnTo>
                    <a:pt x="474256" y="7743685"/>
                  </a:lnTo>
                  <a:lnTo>
                    <a:pt x="427990" y="7735532"/>
                  </a:lnTo>
                  <a:lnTo>
                    <a:pt x="381457" y="7728204"/>
                  </a:lnTo>
                  <a:lnTo>
                    <a:pt x="334632" y="7721714"/>
                  </a:lnTo>
                  <a:lnTo>
                    <a:pt x="287553" y="7716063"/>
                  </a:lnTo>
                  <a:lnTo>
                    <a:pt x="240220" y="7711262"/>
                  </a:lnTo>
                  <a:lnTo>
                    <a:pt x="192646" y="7707300"/>
                  </a:lnTo>
                  <a:lnTo>
                    <a:pt x="144818" y="7704214"/>
                  </a:lnTo>
                  <a:lnTo>
                    <a:pt x="96774" y="7702004"/>
                  </a:lnTo>
                  <a:lnTo>
                    <a:pt x="48501" y="7700658"/>
                  </a:lnTo>
                  <a:lnTo>
                    <a:pt x="0" y="7700213"/>
                  </a:lnTo>
                  <a:lnTo>
                    <a:pt x="0" y="10281488"/>
                  </a:lnTo>
                  <a:lnTo>
                    <a:pt x="2581275" y="10281488"/>
                  </a:lnTo>
                  <a:close/>
                </a:path>
                <a:path w="9138919" h="10281920">
                  <a:moveTo>
                    <a:pt x="9138488" y="0"/>
                  </a:moveTo>
                  <a:lnTo>
                    <a:pt x="6557238" y="0"/>
                  </a:lnTo>
                  <a:lnTo>
                    <a:pt x="6557683" y="48488"/>
                  </a:lnTo>
                  <a:lnTo>
                    <a:pt x="6559029" y="96761"/>
                  </a:lnTo>
                  <a:lnTo>
                    <a:pt x="6561226" y="144818"/>
                  </a:lnTo>
                  <a:lnTo>
                    <a:pt x="6564312" y="192633"/>
                  </a:lnTo>
                  <a:lnTo>
                    <a:pt x="6568262" y="240207"/>
                  </a:lnTo>
                  <a:lnTo>
                    <a:pt x="6573075" y="287540"/>
                  </a:lnTo>
                  <a:lnTo>
                    <a:pt x="6578727" y="334619"/>
                  </a:lnTo>
                  <a:lnTo>
                    <a:pt x="6585217" y="381431"/>
                  </a:lnTo>
                  <a:lnTo>
                    <a:pt x="6592544" y="427977"/>
                  </a:lnTo>
                  <a:lnTo>
                    <a:pt x="6600711" y="474218"/>
                  </a:lnTo>
                  <a:lnTo>
                    <a:pt x="6609677" y="520204"/>
                  </a:lnTo>
                  <a:lnTo>
                    <a:pt x="6619456" y="565873"/>
                  </a:lnTo>
                  <a:lnTo>
                    <a:pt x="6630035" y="611251"/>
                  </a:lnTo>
                  <a:lnTo>
                    <a:pt x="6641427" y="656336"/>
                  </a:lnTo>
                  <a:lnTo>
                    <a:pt x="6653581" y="701065"/>
                  </a:lnTo>
                  <a:lnTo>
                    <a:pt x="6666522" y="745502"/>
                  </a:lnTo>
                  <a:lnTo>
                    <a:pt x="6680238" y="789584"/>
                  </a:lnTo>
                  <a:lnTo>
                    <a:pt x="6694703" y="833323"/>
                  </a:lnTo>
                  <a:lnTo>
                    <a:pt x="6709943" y="876731"/>
                  </a:lnTo>
                  <a:lnTo>
                    <a:pt x="6725920" y="919772"/>
                  </a:lnTo>
                  <a:lnTo>
                    <a:pt x="6742633" y="962444"/>
                  </a:lnTo>
                  <a:lnTo>
                    <a:pt x="6760083" y="1004735"/>
                  </a:lnTo>
                  <a:lnTo>
                    <a:pt x="6778257" y="1046657"/>
                  </a:lnTo>
                  <a:lnTo>
                    <a:pt x="6797141" y="1088186"/>
                  </a:lnTo>
                  <a:lnTo>
                    <a:pt x="6816738" y="1129322"/>
                  </a:lnTo>
                  <a:lnTo>
                    <a:pt x="6837032" y="1170051"/>
                  </a:lnTo>
                  <a:lnTo>
                    <a:pt x="6858025" y="1210373"/>
                  </a:lnTo>
                  <a:lnTo>
                    <a:pt x="6879704" y="1250276"/>
                  </a:lnTo>
                  <a:lnTo>
                    <a:pt x="6902056" y="1289735"/>
                  </a:lnTo>
                  <a:lnTo>
                    <a:pt x="6925069" y="1328788"/>
                  </a:lnTo>
                  <a:lnTo>
                    <a:pt x="6948754" y="1367383"/>
                  </a:lnTo>
                  <a:lnTo>
                    <a:pt x="6973087" y="1405509"/>
                  </a:lnTo>
                  <a:lnTo>
                    <a:pt x="6998068" y="1443202"/>
                  </a:lnTo>
                  <a:lnTo>
                    <a:pt x="7023697" y="1480426"/>
                  </a:lnTo>
                  <a:lnTo>
                    <a:pt x="7049948" y="1517154"/>
                  </a:lnTo>
                  <a:lnTo>
                    <a:pt x="7076821" y="1553413"/>
                  </a:lnTo>
                  <a:lnTo>
                    <a:pt x="7104304" y="1589189"/>
                  </a:lnTo>
                  <a:lnTo>
                    <a:pt x="7132396" y="1624469"/>
                  </a:lnTo>
                  <a:lnTo>
                    <a:pt x="7161085" y="1659229"/>
                  </a:lnTo>
                  <a:lnTo>
                    <a:pt x="7190372" y="1693494"/>
                  </a:lnTo>
                  <a:lnTo>
                    <a:pt x="7220242" y="1727225"/>
                  </a:lnTo>
                  <a:lnTo>
                    <a:pt x="7250684" y="1760423"/>
                  </a:lnTo>
                  <a:lnTo>
                    <a:pt x="7281697" y="1793087"/>
                  </a:lnTo>
                  <a:lnTo>
                    <a:pt x="7313269" y="1825218"/>
                  </a:lnTo>
                  <a:lnTo>
                    <a:pt x="7345388" y="1856790"/>
                  </a:lnTo>
                  <a:lnTo>
                    <a:pt x="7378065" y="1887804"/>
                  </a:lnTo>
                  <a:lnTo>
                    <a:pt x="7411263" y="1918246"/>
                  </a:lnTo>
                  <a:lnTo>
                    <a:pt x="7444994" y="1948103"/>
                  </a:lnTo>
                  <a:lnTo>
                    <a:pt x="7479246" y="1977402"/>
                  </a:lnTo>
                  <a:lnTo>
                    <a:pt x="7514018" y="2006104"/>
                  </a:lnTo>
                  <a:lnTo>
                    <a:pt x="7549299" y="2034197"/>
                  </a:lnTo>
                  <a:lnTo>
                    <a:pt x="7585062" y="2061679"/>
                  </a:lnTo>
                  <a:lnTo>
                    <a:pt x="7621321" y="2088553"/>
                  </a:lnTo>
                  <a:lnTo>
                    <a:pt x="7658074" y="2114804"/>
                  </a:lnTo>
                  <a:lnTo>
                    <a:pt x="7695285" y="2140420"/>
                  </a:lnTo>
                  <a:lnTo>
                    <a:pt x="7732966" y="2165388"/>
                  </a:lnTo>
                  <a:lnTo>
                    <a:pt x="7771117" y="2189734"/>
                  </a:lnTo>
                  <a:lnTo>
                    <a:pt x="7809712" y="2213419"/>
                  </a:lnTo>
                  <a:lnTo>
                    <a:pt x="7848740" y="2236444"/>
                  </a:lnTo>
                  <a:lnTo>
                    <a:pt x="7888211" y="2258796"/>
                  </a:lnTo>
                  <a:lnTo>
                    <a:pt x="7928115" y="2280462"/>
                  </a:lnTo>
                  <a:lnTo>
                    <a:pt x="7968437" y="2301456"/>
                  </a:lnTo>
                  <a:lnTo>
                    <a:pt x="8009166" y="2321750"/>
                  </a:lnTo>
                  <a:lnTo>
                    <a:pt x="8050301" y="2341359"/>
                  </a:lnTo>
                  <a:lnTo>
                    <a:pt x="8091830" y="2360244"/>
                  </a:lnTo>
                  <a:lnTo>
                    <a:pt x="8133753" y="2378405"/>
                  </a:lnTo>
                  <a:lnTo>
                    <a:pt x="8176057" y="2395867"/>
                  </a:lnTo>
                  <a:lnTo>
                    <a:pt x="8218729" y="2412581"/>
                  </a:lnTo>
                  <a:lnTo>
                    <a:pt x="8261769" y="2428557"/>
                  </a:lnTo>
                  <a:lnTo>
                    <a:pt x="8305165" y="2443784"/>
                  </a:lnTo>
                  <a:lnTo>
                    <a:pt x="8348904" y="2458262"/>
                  </a:lnTo>
                  <a:lnTo>
                    <a:pt x="8392985" y="2471978"/>
                  </a:lnTo>
                  <a:lnTo>
                    <a:pt x="8437410" y="2484920"/>
                  </a:lnTo>
                  <a:lnTo>
                    <a:pt x="8482165" y="2497074"/>
                  </a:lnTo>
                  <a:lnTo>
                    <a:pt x="8527224" y="2508453"/>
                  </a:lnTo>
                  <a:lnTo>
                    <a:pt x="8572602" y="2519032"/>
                  </a:lnTo>
                  <a:lnTo>
                    <a:pt x="8618283" y="2528824"/>
                  </a:lnTo>
                  <a:lnTo>
                    <a:pt x="8664257" y="2537777"/>
                  </a:lnTo>
                  <a:lnTo>
                    <a:pt x="8710511" y="2545943"/>
                  </a:lnTo>
                  <a:lnTo>
                    <a:pt x="8757056" y="2553284"/>
                  </a:lnTo>
                  <a:lnTo>
                    <a:pt x="8803881" y="2559774"/>
                  </a:lnTo>
                  <a:lnTo>
                    <a:pt x="8850935" y="2565412"/>
                  </a:lnTo>
                  <a:lnTo>
                    <a:pt x="8898280" y="2570226"/>
                  </a:lnTo>
                  <a:lnTo>
                    <a:pt x="8945855" y="2574188"/>
                  </a:lnTo>
                  <a:lnTo>
                    <a:pt x="8993670" y="2577274"/>
                  </a:lnTo>
                  <a:lnTo>
                    <a:pt x="9041740" y="2579471"/>
                  </a:lnTo>
                  <a:lnTo>
                    <a:pt x="9090000" y="2580817"/>
                  </a:lnTo>
                  <a:lnTo>
                    <a:pt x="9138488" y="2581275"/>
                  </a:lnTo>
                  <a:lnTo>
                    <a:pt x="91384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63200" y="3314700"/>
              <a:ext cx="7364411" cy="414496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58333" y="1524220"/>
            <a:ext cx="3782483" cy="562546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marL="8466">
              <a:spcBef>
                <a:spcPts val="67"/>
              </a:spcBef>
            </a:pP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r>
              <a:rPr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3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spc="3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58333" y="2799333"/>
            <a:ext cx="4221057" cy="2891282"/>
          </a:xfrm>
          <a:prstGeom prst="rect">
            <a:avLst/>
          </a:prstGeom>
        </p:spPr>
        <p:txBody>
          <a:bodyPr vert="horz" wrap="square" lIns="0" tIns="11852" rIns="0" bIns="0" rtlCol="0">
            <a:spAutoFit/>
          </a:bodyPr>
          <a:lstStyle/>
          <a:p>
            <a:pPr marL="8466" marR="3386">
              <a:lnSpc>
                <a:spcPct val="99000"/>
              </a:lnSpc>
              <a:spcBef>
                <a:spcPts val="93"/>
              </a:spcBef>
            </a:pPr>
            <a:r>
              <a:rPr sz="2700" b="1" u="heavy" spc="-23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ФГОС</a:t>
            </a:r>
            <a:r>
              <a:rPr sz="2700" b="1" spc="-13" dirty="0">
                <a:latin typeface="Calibri"/>
                <a:cs typeface="Calibri"/>
              </a:rPr>
              <a:t> </a:t>
            </a:r>
            <a:r>
              <a:rPr sz="2700" spc="-3" dirty="0">
                <a:latin typeface="Calibri"/>
                <a:cs typeface="Calibri"/>
              </a:rPr>
              <a:t>— </a:t>
            </a:r>
            <a:r>
              <a:rPr sz="2700" spc="-20" dirty="0">
                <a:latin typeface="Calibri"/>
                <a:cs typeface="Calibri"/>
              </a:rPr>
              <a:t>это</a:t>
            </a:r>
            <a:r>
              <a:rPr sz="270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федеральные </a:t>
            </a:r>
            <a:r>
              <a:rPr sz="2700" spc="-7" dirty="0">
                <a:latin typeface="Calibri"/>
                <a:cs typeface="Calibri"/>
              </a:rPr>
              <a:t> </a:t>
            </a:r>
            <a:r>
              <a:rPr sz="2700" spc="-13" dirty="0">
                <a:latin typeface="Calibri"/>
                <a:cs typeface="Calibri"/>
              </a:rPr>
              <a:t>государственные </a:t>
            </a:r>
            <a:r>
              <a:rPr sz="2700" spc="-10" dirty="0">
                <a:latin typeface="Calibri"/>
                <a:cs typeface="Calibri"/>
              </a:rPr>
              <a:t> образовательные </a:t>
            </a:r>
            <a:r>
              <a:rPr sz="2700" spc="-3" dirty="0">
                <a:latin typeface="Calibri"/>
                <a:cs typeface="Calibri"/>
              </a:rPr>
              <a:t>стандарты, </a:t>
            </a:r>
            <a:r>
              <a:rPr sz="2700" spc="-593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представляющие</a:t>
            </a:r>
            <a:r>
              <a:rPr sz="2700" spc="3" dirty="0">
                <a:latin typeface="Calibri"/>
                <a:cs typeface="Calibri"/>
              </a:rPr>
              <a:t> </a:t>
            </a:r>
            <a:r>
              <a:rPr sz="2700" spc="-3" dirty="0">
                <a:latin typeface="Calibri"/>
                <a:cs typeface="Calibri"/>
              </a:rPr>
              <a:t>собой </a:t>
            </a:r>
            <a:r>
              <a:rPr sz="2700" dirty="0">
                <a:latin typeface="Calibri"/>
                <a:cs typeface="Calibri"/>
              </a:rPr>
              <a:t> </a:t>
            </a:r>
            <a:r>
              <a:rPr sz="2700" spc="-3" dirty="0">
                <a:latin typeface="Calibri"/>
                <a:cs typeface="Calibri"/>
              </a:rPr>
              <a:t>совокупность требований к </a:t>
            </a:r>
            <a:r>
              <a:rPr sz="2700" dirty="0">
                <a:latin typeface="Calibri"/>
                <a:cs typeface="Calibri"/>
              </a:rPr>
              <a:t> </a:t>
            </a:r>
            <a:r>
              <a:rPr sz="2700" spc="-3" dirty="0">
                <a:latin typeface="Calibri"/>
                <a:cs typeface="Calibri"/>
              </a:rPr>
              <a:t>программам</a:t>
            </a:r>
            <a:r>
              <a:rPr sz="2700" spc="-17" dirty="0">
                <a:latin typeface="Calibri"/>
                <a:cs typeface="Calibri"/>
              </a:rPr>
              <a:t> </a:t>
            </a:r>
            <a:r>
              <a:rPr sz="2700" spc="-3" dirty="0">
                <a:latin typeface="Calibri"/>
                <a:cs typeface="Calibri"/>
              </a:rPr>
              <a:t>образования.</a:t>
            </a:r>
            <a:endParaRPr sz="27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652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831130"/>
            <a:ext cx="12192000" cy="6026997"/>
            <a:chOff x="0" y="1246695"/>
            <a:chExt cx="18288000" cy="9040495"/>
          </a:xfrm>
        </p:grpSpPr>
        <p:sp>
          <p:nvSpPr>
            <p:cNvPr id="3" name="object 3"/>
            <p:cNvSpPr/>
            <p:nvPr/>
          </p:nvSpPr>
          <p:spPr>
            <a:xfrm>
              <a:off x="17044733" y="1246695"/>
              <a:ext cx="1243330" cy="7799070"/>
            </a:xfrm>
            <a:custGeom>
              <a:avLst/>
              <a:gdLst/>
              <a:ahLst/>
              <a:cxnLst/>
              <a:rect l="l" t="t" r="r" b="b"/>
              <a:pathLst>
                <a:path w="1243330" h="7799070">
                  <a:moveTo>
                    <a:pt x="1243266" y="0"/>
                  </a:moveTo>
                  <a:lnTo>
                    <a:pt x="0" y="0"/>
                  </a:lnTo>
                  <a:lnTo>
                    <a:pt x="0" y="7798498"/>
                  </a:lnTo>
                  <a:lnTo>
                    <a:pt x="1243266" y="7798498"/>
                  </a:lnTo>
                  <a:lnTo>
                    <a:pt x="1243266" y="0"/>
                  </a:lnTo>
                  <a:close/>
                </a:path>
              </a:pathLst>
            </a:custGeom>
            <a:solidFill>
              <a:srgbClr val="E84F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47775" y="9045193"/>
              <a:ext cx="17040225" cy="1242060"/>
            </a:xfrm>
            <a:custGeom>
              <a:avLst/>
              <a:gdLst/>
              <a:ahLst/>
              <a:cxnLst/>
              <a:rect l="l" t="t" r="r" b="b"/>
              <a:pathLst>
                <a:path w="17040225" h="1242059">
                  <a:moveTo>
                    <a:pt x="17040225" y="0"/>
                  </a:moveTo>
                  <a:lnTo>
                    <a:pt x="0" y="0"/>
                  </a:lnTo>
                  <a:lnTo>
                    <a:pt x="0" y="1241805"/>
                  </a:lnTo>
                  <a:lnTo>
                    <a:pt x="17040225" y="1241805"/>
                  </a:lnTo>
                  <a:lnTo>
                    <a:pt x="17040225" y="0"/>
                  </a:lnTo>
                  <a:close/>
                </a:path>
              </a:pathLst>
            </a:custGeom>
            <a:solidFill>
              <a:srgbClr val="4041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1246708"/>
              <a:ext cx="1247775" cy="9040495"/>
            </a:xfrm>
            <a:custGeom>
              <a:avLst/>
              <a:gdLst/>
              <a:ahLst/>
              <a:cxnLst/>
              <a:rect l="l" t="t" r="r" b="b"/>
              <a:pathLst>
                <a:path w="1247775" h="9040495">
                  <a:moveTo>
                    <a:pt x="1247775" y="0"/>
                  </a:moveTo>
                  <a:lnTo>
                    <a:pt x="0" y="0"/>
                  </a:lnTo>
                  <a:lnTo>
                    <a:pt x="0" y="9040291"/>
                  </a:lnTo>
                  <a:lnTo>
                    <a:pt x="1247775" y="9040291"/>
                  </a:lnTo>
                  <a:lnTo>
                    <a:pt x="1247775" y="0"/>
                  </a:lnTo>
                  <a:close/>
                </a:path>
              </a:pathLst>
            </a:custGeom>
            <a:solidFill>
              <a:srgbClr val="E84F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17" y="0"/>
            <a:ext cx="12192000" cy="831850"/>
          </a:xfrm>
          <a:custGeom>
            <a:avLst/>
            <a:gdLst/>
            <a:ahLst/>
            <a:cxnLst/>
            <a:rect l="l" t="t" r="r" b="b"/>
            <a:pathLst>
              <a:path w="18288000" h="1247775">
                <a:moveTo>
                  <a:pt x="18287974" y="0"/>
                </a:moveTo>
                <a:lnTo>
                  <a:pt x="0" y="0"/>
                </a:lnTo>
                <a:lnTo>
                  <a:pt x="0" y="1247775"/>
                </a:lnTo>
                <a:lnTo>
                  <a:pt x="18287974" y="1247775"/>
                </a:lnTo>
                <a:lnTo>
                  <a:pt x="18287974" y="0"/>
                </a:lnTo>
                <a:close/>
              </a:path>
            </a:pathLst>
          </a:custGeom>
          <a:solidFill>
            <a:srgbClr val="4041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6309919"/>
            <a:ext cx="546100" cy="546100"/>
          </a:xfrm>
          <a:custGeom>
            <a:avLst/>
            <a:gdLst/>
            <a:ahLst/>
            <a:cxnLst/>
            <a:rect l="l" t="t" r="r" b="b"/>
            <a:pathLst>
              <a:path w="819150" h="819150">
                <a:moveTo>
                  <a:pt x="0" y="0"/>
                </a:moveTo>
                <a:lnTo>
                  <a:pt x="0" y="819150"/>
                </a:lnTo>
                <a:lnTo>
                  <a:pt x="818845" y="819150"/>
                </a:lnTo>
                <a:lnTo>
                  <a:pt x="817448" y="771017"/>
                </a:lnTo>
                <a:lnTo>
                  <a:pt x="813333" y="723620"/>
                </a:lnTo>
                <a:lnTo>
                  <a:pt x="806564" y="677037"/>
                </a:lnTo>
                <a:lnTo>
                  <a:pt x="797204" y="631329"/>
                </a:lnTo>
                <a:lnTo>
                  <a:pt x="785355" y="586587"/>
                </a:lnTo>
                <a:lnTo>
                  <a:pt x="771093" y="542886"/>
                </a:lnTo>
                <a:lnTo>
                  <a:pt x="754468" y="500303"/>
                </a:lnTo>
                <a:lnTo>
                  <a:pt x="735584" y="458914"/>
                </a:lnTo>
                <a:lnTo>
                  <a:pt x="714502" y="418795"/>
                </a:lnTo>
                <a:lnTo>
                  <a:pt x="691311" y="380022"/>
                </a:lnTo>
                <a:lnTo>
                  <a:pt x="666076" y="342671"/>
                </a:lnTo>
                <a:lnTo>
                  <a:pt x="638886" y="306819"/>
                </a:lnTo>
                <a:lnTo>
                  <a:pt x="609803" y="272542"/>
                </a:lnTo>
                <a:lnTo>
                  <a:pt x="578916" y="239928"/>
                </a:lnTo>
                <a:lnTo>
                  <a:pt x="546303" y="209042"/>
                </a:lnTo>
                <a:lnTo>
                  <a:pt x="512025" y="179959"/>
                </a:lnTo>
                <a:lnTo>
                  <a:pt x="476186" y="152768"/>
                </a:lnTo>
                <a:lnTo>
                  <a:pt x="438835" y="127533"/>
                </a:lnTo>
                <a:lnTo>
                  <a:pt x="400062" y="104343"/>
                </a:lnTo>
                <a:lnTo>
                  <a:pt x="359943" y="83261"/>
                </a:lnTo>
                <a:lnTo>
                  <a:pt x="318541" y="64376"/>
                </a:lnTo>
                <a:lnTo>
                  <a:pt x="275958" y="47764"/>
                </a:lnTo>
                <a:lnTo>
                  <a:pt x="232257" y="33489"/>
                </a:lnTo>
                <a:lnTo>
                  <a:pt x="187515" y="21640"/>
                </a:lnTo>
                <a:lnTo>
                  <a:pt x="141820" y="12280"/>
                </a:lnTo>
                <a:lnTo>
                  <a:pt x="95224" y="5511"/>
                </a:lnTo>
                <a:lnTo>
                  <a:pt x="47828" y="139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646054" y="6309919"/>
            <a:ext cx="289137" cy="289137"/>
          </a:xfrm>
          <a:custGeom>
            <a:avLst/>
            <a:gdLst/>
            <a:ahLst/>
            <a:cxnLst/>
            <a:rect l="l" t="t" r="r" b="b"/>
            <a:pathLst>
              <a:path w="433705" h="433704">
                <a:moveTo>
                  <a:pt x="216623" y="0"/>
                </a:moveTo>
                <a:lnTo>
                  <a:pt x="166941" y="5727"/>
                </a:lnTo>
                <a:lnTo>
                  <a:pt x="121348" y="22021"/>
                </a:lnTo>
                <a:lnTo>
                  <a:pt x="81127" y="47586"/>
                </a:lnTo>
                <a:lnTo>
                  <a:pt x="47574" y="81127"/>
                </a:lnTo>
                <a:lnTo>
                  <a:pt x="22009" y="121348"/>
                </a:lnTo>
                <a:lnTo>
                  <a:pt x="5715" y="166954"/>
                </a:lnTo>
                <a:lnTo>
                  <a:pt x="0" y="216623"/>
                </a:lnTo>
                <a:lnTo>
                  <a:pt x="5715" y="266306"/>
                </a:lnTo>
                <a:lnTo>
                  <a:pt x="22009" y="311912"/>
                </a:lnTo>
                <a:lnTo>
                  <a:pt x="47574" y="352132"/>
                </a:lnTo>
                <a:lnTo>
                  <a:pt x="81127" y="385673"/>
                </a:lnTo>
                <a:lnTo>
                  <a:pt x="121348" y="411238"/>
                </a:lnTo>
                <a:lnTo>
                  <a:pt x="166941" y="427532"/>
                </a:lnTo>
                <a:lnTo>
                  <a:pt x="216623" y="433260"/>
                </a:lnTo>
                <a:lnTo>
                  <a:pt x="266306" y="427532"/>
                </a:lnTo>
                <a:lnTo>
                  <a:pt x="311899" y="411238"/>
                </a:lnTo>
                <a:lnTo>
                  <a:pt x="352120" y="385673"/>
                </a:lnTo>
                <a:lnTo>
                  <a:pt x="385660" y="352132"/>
                </a:lnTo>
                <a:lnTo>
                  <a:pt x="411238" y="311912"/>
                </a:lnTo>
                <a:lnTo>
                  <a:pt x="427532" y="266306"/>
                </a:lnTo>
                <a:lnTo>
                  <a:pt x="433247" y="216623"/>
                </a:lnTo>
                <a:lnTo>
                  <a:pt x="427532" y="166954"/>
                </a:lnTo>
                <a:lnTo>
                  <a:pt x="411238" y="121348"/>
                </a:lnTo>
                <a:lnTo>
                  <a:pt x="385660" y="81127"/>
                </a:lnTo>
                <a:lnTo>
                  <a:pt x="352120" y="47586"/>
                </a:lnTo>
                <a:lnTo>
                  <a:pt x="311899" y="22021"/>
                </a:lnTo>
                <a:lnTo>
                  <a:pt x="266306" y="5727"/>
                </a:lnTo>
                <a:lnTo>
                  <a:pt x="2166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646057" y="0"/>
            <a:ext cx="546100" cy="546100"/>
          </a:xfrm>
          <a:custGeom>
            <a:avLst/>
            <a:gdLst/>
            <a:ahLst/>
            <a:cxnLst/>
            <a:rect l="l" t="t" r="r" b="b"/>
            <a:pathLst>
              <a:path w="819150" h="819150">
                <a:moveTo>
                  <a:pt x="818908" y="0"/>
                </a:moveTo>
                <a:lnTo>
                  <a:pt x="0" y="0"/>
                </a:lnTo>
                <a:lnTo>
                  <a:pt x="1384" y="48133"/>
                </a:lnTo>
                <a:lnTo>
                  <a:pt x="5511" y="95529"/>
                </a:lnTo>
                <a:lnTo>
                  <a:pt x="12280" y="142125"/>
                </a:lnTo>
                <a:lnTo>
                  <a:pt x="21628" y="187820"/>
                </a:lnTo>
                <a:lnTo>
                  <a:pt x="33464" y="232562"/>
                </a:lnTo>
                <a:lnTo>
                  <a:pt x="47739" y="276263"/>
                </a:lnTo>
                <a:lnTo>
                  <a:pt x="64376" y="318846"/>
                </a:lnTo>
                <a:lnTo>
                  <a:pt x="83261" y="360235"/>
                </a:lnTo>
                <a:lnTo>
                  <a:pt x="104317" y="400367"/>
                </a:lnTo>
                <a:lnTo>
                  <a:pt x="127520" y="439140"/>
                </a:lnTo>
                <a:lnTo>
                  <a:pt x="152755" y="476491"/>
                </a:lnTo>
                <a:lnTo>
                  <a:pt x="179959" y="512330"/>
                </a:lnTo>
                <a:lnTo>
                  <a:pt x="209016" y="546608"/>
                </a:lnTo>
                <a:lnTo>
                  <a:pt x="239903" y="579221"/>
                </a:lnTo>
                <a:lnTo>
                  <a:pt x="272542" y="610108"/>
                </a:lnTo>
                <a:lnTo>
                  <a:pt x="306806" y="639191"/>
                </a:lnTo>
                <a:lnTo>
                  <a:pt x="342646" y="666381"/>
                </a:lnTo>
                <a:lnTo>
                  <a:pt x="379996" y="691616"/>
                </a:lnTo>
                <a:lnTo>
                  <a:pt x="418769" y="714806"/>
                </a:lnTo>
                <a:lnTo>
                  <a:pt x="458889" y="735888"/>
                </a:lnTo>
                <a:lnTo>
                  <a:pt x="500278" y="754773"/>
                </a:lnTo>
                <a:lnTo>
                  <a:pt x="542861" y="771398"/>
                </a:lnTo>
                <a:lnTo>
                  <a:pt x="586562" y="785660"/>
                </a:lnTo>
                <a:lnTo>
                  <a:pt x="631317" y="797521"/>
                </a:lnTo>
                <a:lnTo>
                  <a:pt x="677024" y="806869"/>
                </a:lnTo>
                <a:lnTo>
                  <a:pt x="723595" y="813638"/>
                </a:lnTo>
                <a:lnTo>
                  <a:pt x="771004" y="817765"/>
                </a:lnTo>
                <a:lnTo>
                  <a:pt x="818908" y="819150"/>
                </a:lnTo>
                <a:lnTo>
                  <a:pt x="8189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503714" y="1367112"/>
            <a:ext cx="7728857" cy="685657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marL="1444692" marR="3386" indent="-1436650">
              <a:spcBef>
                <a:spcPts val="67"/>
              </a:spcBef>
            </a:pPr>
            <a:r>
              <a:rPr sz="4400" dirty="0" err="1" smtClean="0"/>
              <a:t>Основная</a:t>
            </a:r>
            <a:r>
              <a:rPr lang="ru-RU" sz="4400" dirty="0" smtClean="0"/>
              <a:t> </a:t>
            </a:r>
            <a:r>
              <a:rPr sz="4400" dirty="0" err="1" smtClean="0"/>
              <a:t>задача</a:t>
            </a:r>
            <a:r>
              <a:rPr sz="4400" dirty="0" smtClean="0"/>
              <a:t> </a:t>
            </a:r>
            <a:r>
              <a:rPr sz="4400" spc="-1383" dirty="0" smtClean="0"/>
              <a:t> </a:t>
            </a:r>
            <a:r>
              <a:rPr sz="4400" spc="-3" dirty="0"/>
              <a:t>ФГОС-</a:t>
            </a:r>
            <a:endParaRPr sz="4400" dirty="0"/>
          </a:p>
        </p:txBody>
      </p:sp>
      <p:sp>
        <p:nvSpPr>
          <p:cNvPr id="11" name="object 11"/>
          <p:cNvSpPr txBox="1"/>
          <p:nvPr/>
        </p:nvSpPr>
        <p:spPr>
          <a:xfrm>
            <a:off x="2545902" y="2596646"/>
            <a:ext cx="7322820" cy="2880703"/>
          </a:xfrm>
          <a:prstGeom prst="rect">
            <a:avLst/>
          </a:prstGeom>
        </p:spPr>
        <p:txBody>
          <a:bodyPr vert="horz" wrap="square" lIns="0" tIns="8043" rIns="0" bIns="0" rtlCol="0">
            <a:spAutoFit/>
          </a:bodyPr>
          <a:lstStyle/>
          <a:p>
            <a:pPr marL="8043" marR="3386" algn="ctr">
              <a:spcBef>
                <a:spcPts val="63"/>
              </a:spcBef>
            </a:pP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</a:t>
            </a:r>
            <a:r>
              <a:rPr sz="32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единого</a:t>
            </a:r>
            <a:r>
              <a:rPr sz="3200" spc="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 </a:t>
            </a:r>
            <a:r>
              <a:rPr sz="3200" spc="-5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всей</a:t>
            </a:r>
            <a:r>
              <a:rPr sz="32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России,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обеспечить 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комфортные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</a:t>
            </a:r>
            <a:r>
              <a:rPr sz="32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3200" spc="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переезде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sz="32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другой</a:t>
            </a:r>
            <a:r>
              <a:rPr sz="3200" spc="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2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</a:t>
            </a:r>
            <a:r>
              <a:rPr sz="3200" spc="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или,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примеру,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63" algn="ctr">
              <a:lnSpc>
                <a:spcPts val="3196"/>
              </a:lnSpc>
            </a:pP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2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переходе</a:t>
            </a:r>
            <a:r>
              <a:rPr sz="3200" spc="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семейное</a:t>
            </a:r>
            <a:r>
              <a:rPr sz="32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обучение.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46446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6096000" cy="6858000"/>
            <a:chOff x="0" y="0"/>
            <a:chExt cx="9144000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10287000"/>
            </a:xfrm>
            <a:custGeom>
              <a:avLst/>
              <a:gdLst/>
              <a:ahLst/>
              <a:cxnLst/>
              <a:rect l="l" t="t" r="r" b="b"/>
              <a:pathLst>
                <a:path w="9144000" h="10287000">
                  <a:moveTo>
                    <a:pt x="9144000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9144000" y="1028700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84F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" y="1157625"/>
              <a:ext cx="9144000" cy="9125585"/>
            </a:xfrm>
            <a:custGeom>
              <a:avLst/>
              <a:gdLst/>
              <a:ahLst/>
              <a:cxnLst/>
              <a:rect l="l" t="t" r="r" b="b"/>
              <a:pathLst>
                <a:path w="9144000" h="9125585">
                  <a:moveTo>
                    <a:pt x="0" y="0"/>
                  </a:moveTo>
                  <a:lnTo>
                    <a:pt x="0" y="9124962"/>
                  </a:lnTo>
                  <a:lnTo>
                    <a:pt x="9143898" y="91249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1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6455086"/>
              <a:ext cx="3716654" cy="3832225"/>
            </a:xfrm>
            <a:custGeom>
              <a:avLst/>
              <a:gdLst/>
              <a:ahLst/>
              <a:cxnLst/>
              <a:rect l="l" t="t" r="r" b="b"/>
              <a:pathLst>
                <a:path w="3716654" h="3832225">
                  <a:moveTo>
                    <a:pt x="0" y="0"/>
                  </a:moveTo>
                  <a:lnTo>
                    <a:pt x="0" y="1710905"/>
                  </a:lnTo>
                  <a:lnTo>
                    <a:pt x="21628" y="1712099"/>
                  </a:lnTo>
                  <a:lnTo>
                    <a:pt x="68999" y="1715782"/>
                  </a:lnTo>
                  <a:lnTo>
                    <a:pt x="116090" y="1720507"/>
                  </a:lnTo>
                  <a:lnTo>
                    <a:pt x="162864" y="1726234"/>
                  </a:lnTo>
                  <a:lnTo>
                    <a:pt x="209334" y="1732978"/>
                  </a:lnTo>
                  <a:lnTo>
                    <a:pt x="255447" y="1740700"/>
                  </a:lnTo>
                  <a:lnTo>
                    <a:pt x="301231" y="1749425"/>
                  </a:lnTo>
                  <a:lnTo>
                    <a:pt x="346684" y="1759115"/>
                  </a:lnTo>
                  <a:lnTo>
                    <a:pt x="391756" y="1769757"/>
                  </a:lnTo>
                  <a:lnTo>
                    <a:pt x="436460" y="1781365"/>
                  </a:lnTo>
                  <a:lnTo>
                    <a:pt x="480758" y="1793900"/>
                  </a:lnTo>
                  <a:lnTo>
                    <a:pt x="524687" y="1807349"/>
                  </a:lnTo>
                  <a:lnTo>
                    <a:pt x="568185" y="1821726"/>
                  </a:lnTo>
                  <a:lnTo>
                    <a:pt x="611276" y="1837016"/>
                  </a:lnTo>
                  <a:lnTo>
                    <a:pt x="653923" y="1853196"/>
                  </a:lnTo>
                  <a:lnTo>
                    <a:pt x="696137" y="1870252"/>
                  </a:lnTo>
                  <a:lnTo>
                    <a:pt x="737895" y="1888172"/>
                  </a:lnTo>
                  <a:lnTo>
                    <a:pt x="779195" y="1906968"/>
                  </a:lnTo>
                  <a:lnTo>
                    <a:pt x="820013" y="1926602"/>
                  </a:lnTo>
                  <a:lnTo>
                    <a:pt x="860348" y="1947075"/>
                  </a:lnTo>
                  <a:lnTo>
                    <a:pt x="900176" y="1968373"/>
                  </a:lnTo>
                  <a:lnTo>
                    <a:pt x="939495" y="1990483"/>
                  </a:lnTo>
                  <a:lnTo>
                    <a:pt x="978306" y="2013394"/>
                  </a:lnTo>
                  <a:lnTo>
                    <a:pt x="1016571" y="2037105"/>
                  </a:lnTo>
                  <a:lnTo>
                    <a:pt x="1054303" y="2061591"/>
                  </a:lnTo>
                  <a:lnTo>
                    <a:pt x="1091476" y="2086838"/>
                  </a:lnTo>
                  <a:lnTo>
                    <a:pt x="1128090" y="2112848"/>
                  </a:lnTo>
                  <a:lnTo>
                    <a:pt x="1164107" y="2139619"/>
                  </a:lnTo>
                  <a:lnTo>
                    <a:pt x="1199540" y="2167115"/>
                  </a:lnTo>
                  <a:lnTo>
                    <a:pt x="1234376" y="2195334"/>
                  </a:lnTo>
                  <a:lnTo>
                    <a:pt x="1268615" y="2224265"/>
                  </a:lnTo>
                  <a:lnTo>
                    <a:pt x="1302219" y="2253894"/>
                  </a:lnTo>
                  <a:lnTo>
                    <a:pt x="1335189" y="2284222"/>
                  </a:lnTo>
                  <a:lnTo>
                    <a:pt x="1367523" y="2315222"/>
                  </a:lnTo>
                  <a:lnTo>
                    <a:pt x="1399184" y="2346896"/>
                  </a:lnTo>
                  <a:lnTo>
                    <a:pt x="1430185" y="2379218"/>
                  </a:lnTo>
                  <a:lnTo>
                    <a:pt x="1460512" y="2412187"/>
                  </a:lnTo>
                  <a:lnTo>
                    <a:pt x="1490141" y="2445791"/>
                  </a:lnTo>
                  <a:lnTo>
                    <a:pt x="1519085" y="2480017"/>
                  </a:lnTo>
                  <a:lnTo>
                    <a:pt x="1547291" y="2514854"/>
                  </a:lnTo>
                  <a:lnTo>
                    <a:pt x="1574787" y="2550299"/>
                  </a:lnTo>
                  <a:lnTo>
                    <a:pt x="1601546" y="2586329"/>
                  </a:lnTo>
                  <a:lnTo>
                    <a:pt x="1627568" y="2622931"/>
                  </a:lnTo>
                  <a:lnTo>
                    <a:pt x="1652816" y="2660103"/>
                  </a:lnTo>
                  <a:lnTo>
                    <a:pt x="1677301" y="2697822"/>
                  </a:lnTo>
                  <a:lnTo>
                    <a:pt x="1701012" y="2736100"/>
                  </a:lnTo>
                  <a:lnTo>
                    <a:pt x="1723923" y="2774899"/>
                  </a:lnTo>
                  <a:lnTo>
                    <a:pt x="1746034" y="2814231"/>
                  </a:lnTo>
                  <a:lnTo>
                    <a:pt x="1767332" y="2854058"/>
                  </a:lnTo>
                  <a:lnTo>
                    <a:pt x="1787804" y="2894393"/>
                  </a:lnTo>
                  <a:lnTo>
                    <a:pt x="1807438" y="2935211"/>
                  </a:lnTo>
                  <a:lnTo>
                    <a:pt x="1826234" y="2976499"/>
                  </a:lnTo>
                  <a:lnTo>
                    <a:pt x="1844154" y="3018269"/>
                  </a:lnTo>
                  <a:lnTo>
                    <a:pt x="1861210" y="3060484"/>
                  </a:lnTo>
                  <a:lnTo>
                    <a:pt x="1877390" y="3103130"/>
                  </a:lnTo>
                  <a:lnTo>
                    <a:pt x="1892668" y="3146234"/>
                  </a:lnTo>
                  <a:lnTo>
                    <a:pt x="1907044" y="3189732"/>
                  </a:lnTo>
                  <a:lnTo>
                    <a:pt x="1920519" y="3233648"/>
                  </a:lnTo>
                  <a:lnTo>
                    <a:pt x="1933041" y="3277958"/>
                  </a:lnTo>
                  <a:lnTo>
                    <a:pt x="1944636" y="3322662"/>
                  </a:lnTo>
                  <a:lnTo>
                    <a:pt x="1955292" y="3367735"/>
                  </a:lnTo>
                  <a:lnTo>
                    <a:pt x="1964982" y="3413163"/>
                  </a:lnTo>
                  <a:lnTo>
                    <a:pt x="1973694" y="3458946"/>
                  </a:lnTo>
                  <a:lnTo>
                    <a:pt x="1981428" y="3505085"/>
                  </a:lnTo>
                  <a:lnTo>
                    <a:pt x="1988172" y="3551542"/>
                  </a:lnTo>
                  <a:lnTo>
                    <a:pt x="1993900" y="3598316"/>
                  </a:lnTo>
                  <a:lnTo>
                    <a:pt x="1998611" y="3645408"/>
                  </a:lnTo>
                  <a:lnTo>
                    <a:pt x="2002307" y="3692791"/>
                  </a:lnTo>
                  <a:lnTo>
                    <a:pt x="2004949" y="3740454"/>
                  </a:lnTo>
                  <a:lnTo>
                    <a:pt x="2006549" y="3788384"/>
                  </a:lnTo>
                  <a:lnTo>
                    <a:pt x="2007031" y="3831907"/>
                  </a:lnTo>
                  <a:lnTo>
                    <a:pt x="3716375" y="3831907"/>
                  </a:lnTo>
                  <a:lnTo>
                    <a:pt x="3716096" y="3788117"/>
                  </a:lnTo>
                  <a:lnTo>
                    <a:pt x="3715207" y="3739781"/>
                  </a:lnTo>
                  <a:lnTo>
                    <a:pt x="3713708" y="3691585"/>
                  </a:lnTo>
                  <a:lnTo>
                    <a:pt x="3711625" y="3643541"/>
                  </a:lnTo>
                  <a:lnTo>
                    <a:pt x="3708971" y="3595662"/>
                  </a:lnTo>
                  <a:lnTo>
                    <a:pt x="3705707" y="3547948"/>
                  </a:lnTo>
                  <a:lnTo>
                    <a:pt x="3701884" y="3500386"/>
                  </a:lnTo>
                  <a:lnTo>
                    <a:pt x="3697465" y="3452990"/>
                  </a:lnTo>
                  <a:lnTo>
                    <a:pt x="3692499" y="3405759"/>
                  </a:lnTo>
                  <a:lnTo>
                    <a:pt x="3686937" y="3358705"/>
                  </a:lnTo>
                  <a:lnTo>
                    <a:pt x="3680828" y="3311817"/>
                  </a:lnTo>
                  <a:lnTo>
                    <a:pt x="3674148" y="3265106"/>
                  </a:lnTo>
                  <a:lnTo>
                    <a:pt x="3666909" y="3218586"/>
                  </a:lnTo>
                  <a:lnTo>
                    <a:pt x="3659124" y="3172256"/>
                  </a:lnTo>
                  <a:lnTo>
                    <a:pt x="3650780" y="3126117"/>
                  </a:lnTo>
                  <a:lnTo>
                    <a:pt x="3641877" y="3080156"/>
                  </a:lnTo>
                  <a:lnTo>
                    <a:pt x="3632454" y="3034411"/>
                  </a:lnTo>
                  <a:lnTo>
                    <a:pt x="3622471" y="2988843"/>
                  </a:lnTo>
                  <a:lnTo>
                    <a:pt x="3611956" y="2943504"/>
                  </a:lnTo>
                  <a:lnTo>
                    <a:pt x="3600919" y="2898355"/>
                  </a:lnTo>
                  <a:lnTo>
                    <a:pt x="3589337" y="2853423"/>
                  </a:lnTo>
                  <a:lnTo>
                    <a:pt x="3577221" y="2808693"/>
                  </a:lnTo>
                  <a:lnTo>
                    <a:pt x="3564597" y="2764205"/>
                  </a:lnTo>
                  <a:lnTo>
                    <a:pt x="3551453" y="2719920"/>
                  </a:lnTo>
                  <a:lnTo>
                    <a:pt x="3537775" y="2675864"/>
                  </a:lnTo>
                  <a:lnTo>
                    <a:pt x="3523602" y="2632036"/>
                  </a:lnTo>
                  <a:lnTo>
                    <a:pt x="3508921" y="2588450"/>
                  </a:lnTo>
                  <a:lnTo>
                    <a:pt x="3493719" y="2545080"/>
                  </a:lnTo>
                  <a:lnTo>
                    <a:pt x="3478022" y="2501963"/>
                  </a:lnTo>
                  <a:lnTo>
                    <a:pt x="3461829" y="2459075"/>
                  </a:lnTo>
                  <a:lnTo>
                    <a:pt x="3445141" y="2416441"/>
                  </a:lnTo>
                  <a:lnTo>
                    <a:pt x="3427958" y="2374061"/>
                  </a:lnTo>
                  <a:lnTo>
                    <a:pt x="3410280" y="2331935"/>
                  </a:lnTo>
                  <a:lnTo>
                    <a:pt x="3392131" y="2290051"/>
                  </a:lnTo>
                  <a:lnTo>
                    <a:pt x="3373488" y="2248433"/>
                  </a:lnTo>
                  <a:lnTo>
                    <a:pt x="3354374" y="2207094"/>
                  </a:lnTo>
                  <a:lnTo>
                    <a:pt x="3334778" y="2165997"/>
                  </a:lnTo>
                  <a:lnTo>
                    <a:pt x="3314725" y="2125179"/>
                  </a:lnTo>
                  <a:lnTo>
                    <a:pt x="3294189" y="2084654"/>
                  </a:lnTo>
                  <a:lnTo>
                    <a:pt x="3273209" y="2044382"/>
                  </a:lnTo>
                  <a:lnTo>
                    <a:pt x="3251758" y="2004402"/>
                  </a:lnTo>
                  <a:lnTo>
                    <a:pt x="3229838" y="1964702"/>
                  </a:lnTo>
                  <a:lnTo>
                    <a:pt x="3207486" y="1925294"/>
                  </a:lnTo>
                  <a:lnTo>
                    <a:pt x="3184677" y="1886178"/>
                  </a:lnTo>
                  <a:lnTo>
                    <a:pt x="3161411" y="1847354"/>
                  </a:lnTo>
                  <a:lnTo>
                    <a:pt x="3137700" y="1808822"/>
                  </a:lnTo>
                  <a:lnTo>
                    <a:pt x="3113582" y="1770608"/>
                  </a:lnTo>
                  <a:lnTo>
                    <a:pt x="3089008" y="1732686"/>
                  </a:lnTo>
                  <a:lnTo>
                    <a:pt x="3063989" y="1695081"/>
                  </a:lnTo>
                  <a:lnTo>
                    <a:pt x="3038551" y="1657794"/>
                  </a:lnTo>
                  <a:lnTo>
                    <a:pt x="3012694" y="1620812"/>
                  </a:lnTo>
                  <a:lnTo>
                    <a:pt x="2986405" y="1584147"/>
                  </a:lnTo>
                  <a:lnTo>
                    <a:pt x="2959709" y="1547812"/>
                  </a:lnTo>
                  <a:lnTo>
                    <a:pt x="2932595" y="1511808"/>
                  </a:lnTo>
                  <a:lnTo>
                    <a:pt x="2905074" y="1476121"/>
                  </a:lnTo>
                  <a:lnTo>
                    <a:pt x="2877134" y="1440776"/>
                  </a:lnTo>
                  <a:lnTo>
                    <a:pt x="2848800" y="1405775"/>
                  </a:lnTo>
                  <a:lnTo>
                    <a:pt x="2820060" y="1371104"/>
                  </a:lnTo>
                  <a:lnTo>
                    <a:pt x="2790913" y="1336776"/>
                  </a:lnTo>
                  <a:lnTo>
                    <a:pt x="2761399" y="1302804"/>
                  </a:lnTo>
                  <a:lnTo>
                    <a:pt x="2731477" y="1269187"/>
                  </a:lnTo>
                  <a:lnTo>
                    <a:pt x="2701175" y="1235913"/>
                  </a:lnTo>
                  <a:lnTo>
                    <a:pt x="2670479" y="1203007"/>
                  </a:lnTo>
                  <a:lnTo>
                    <a:pt x="2639415" y="1170444"/>
                  </a:lnTo>
                  <a:lnTo>
                    <a:pt x="2607970" y="1138262"/>
                  </a:lnTo>
                  <a:lnTo>
                    <a:pt x="2576156" y="1106436"/>
                  </a:lnTo>
                  <a:lnTo>
                    <a:pt x="2543975" y="1075004"/>
                  </a:lnTo>
                  <a:lnTo>
                    <a:pt x="2511425" y="1043940"/>
                  </a:lnTo>
                  <a:lnTo>
                    <a:pt x="2478519" y="1013256"/>
                  </a:lnTo>
                  <a:lnTo>
                    <a:pt x="2445245" y="982941"/>
                  </a:lnTo>
                  <a:lnTo>
                    <a:pt x="2411615" y="953033"/>
                  </a:lnTo>
                  <a:lnTo>
                    <a:pt x="2377630" y="923493"/>
                  </a:lnTo>
                  <a:lnTo>
                    <a:pt x="2343327" y="894359"/>
                  </a:lnTo>
                  <a:lnTo>
                    <a:pt x="2308656" y="865619"/>
                  </a:lnTo>
                  <a:lnTo>
                    <a:pt x="2273642" y="837285"/>
                  </a:lnTo>
                  <a:lnTo>
                    <a:pt x="2238286" y="809358"/>
                  </a:lnTo>
                  <a:lnTo>
                    <a:pt x="2202611" y="781824"/>
                  </a:lnTo>
                  <a:lnTo>
                    <a:pt x="2166607" y="754710"/>
                  </a:lnTo>
                  <a:lnTo>
                    <a:pt x="2130272" y="728002"/>
                  </a:lnTo>
                  <a:lnTo>
                    <a:pt x="2093607" y="701725"/>
                  </a:lnTo>
                  <a:lnTo>
                    <a:pt x="2056638" y="675868"/>
                  </a:lnTo>
                  <a:lnTo>
                    <a:pt x="2019338" y="650430"/>
                  </a:lnTo>
                  <a:lnTo>
                    <a:pt x="1981720" y="625424"/>
                  </a:lnTo>
                  <a:lnTo>
                    <a:pt x="1943811" y="600849"/>
                  </a:lnTo>
                  <a:lnTo>
                    <a:pt x="1905584" y="576707"/>
                  </a:lnTo>
                  <a:lnTo>
                    <a:pt x="1867065" y="553008"/>
                  </a:lnTo>
                  <a:lnTo>
                    <a:pt x="1828241" y="529755"/>
                  </a:lnTo>
                  <a:lnTo>
                    <a:pt x="1789112" y="506933"/>
                  </a:lnTo>
                  <a:lnTo>
                    <a:pt x="1749704" y="484581"/>
                  </a:lnTo>
                  <a:lnTo>
                    <a:pt x="1710004" y="462673"/>
                  </a:lnTo>
                  <a:lnTo>
                    <a:pt x="1670024" y="441210"/>
                  </a:lnTo>
                  <a:lnTo>
                    <a:pt x="1629765" y="420230"/>
                  </a:lnTo>
                  <a:lnTo>
                    <a:pt x="1589227" y="399707"/>
                  </a:lnTo>
                  <a:lnTo>
                    <a:pt x="1548409" y="379641"/>
                  </a:lnTo>
                  <a:lnTo>
                    <a:pt x="1507337" y="360045"/>
                  </a:lnTo>
                  <a:lnTo>
                    <a:pt x="1465973" y="340931"/>
                  </a:lnTo>
                  <a:lnTo>
                    <a:pt x="1424355" y="322300"/>
                  </a:lnTo>
                  <a:lnTo>
                    <a:pt x="1382483" y="304139"/>
                  </a:lnTo>
                  <a:lnTo>
                    <a:pt x="1340345" y="286461"/>
                  </a:lnTo>
                  <a:lnTo>
                    <a:pt x="1297965" y="269290"/>
                  </a:lnTo>
                  <a:lnTo>
                    <a:pt x="1255331" y="252603"/>
                  </a:lnTo>
                  <a:lnTo>
                    <a:pt x="1212456" y="236397"/>
                  </a:lnTo>
                  <a:lnTo>
                    <a:pt x="1169339" y="220700"/>
                  </a:lnTo>
                  <a:lnTo>
                    <a:pt x="1125969" y="205511"/>
                  </a:lnTo>
                  <a:lnTo>
                    <a:pt x="1082370" y="190817"/>
                  </a:lnTo>
                  <a:lnTo>
                    <a:pt x="1038555" y="176644"/>
                  </a:lnTo>
                  <a:lnTo>
                    <a:pt x="994486" y="162979"/>
                  </a:lnTo>
                  <a:lnTo>
                    <a:pt x="950213" y="149821"/>
                  </a:lnTo>
                  <a:lnTo>
                    <a:pt x="905713" y="137198"/>
                  </a:lnTo>
                  <a:lnTo>
                    <a:pt x="860983" y="125082"/>
                  </a:lnTo>
                  <a:lnTo>
                    <a:pt x="816051" y="113512"/>
                  </a:lnTo>
                  <a:lnTo>
                    <a:pt x="770915" y="102463"/>
                  </a:lnTo>
                  <a:lnTo>
                    <a:pt x="725563" y="91948"/>
                  </a:lnTo>
                  <a:lnTo>
                    <a:pt x="680008" y="81965"/>
                  </a:lnTo>
                  <a:lnTo>
                    <a:pt x="634250" y="72529"/>
                  </a:lnTo>
                  <a:lnTo>
                    <a:pt x="588302" y="63652"/>
                  </a:lnTo>
                  <a:lnTo>
                    <a:pt x="542163" y="55308"/>
                  </a:lnTo>
                  <a:lnTo>
                    <a:pt x="495820" y="47510"/>
                  </a:lnTo>
                  <a:lnTo>
                    <a:pt x="449300" y="40271"/>
                  </a:lnTo>
                  <a:lnTo>
                    <a:pt x="402602" y="33604"/>
                  </a:lnTo>
                  <a:lnTo>
                    <a:pt x="355714" y="27482"/>
                  </a:lnTo>
                  <a:lnTo>
                    <a:pt x="308660" y="21932"/>
                  </a:lnTo>
                  <a:lnTo>
                    <a:pt x="261429" y="16954"/>
                  </a:lnTo>
                  <a:lnTo>
                    <a:pt x="214020" y="12547"/>
                  </a:lnTo>
                  <a:lnTo>
                    <a:pt x="166471" y="8712"/>
                  </a:lnTo>
                  <a:lnTo>
                    <a:pt x="118745" y="5461"/>
                  </a:lnTo>
                  <a:lnTo>
                    <a:pt x="70866" y="2793"/>
                  </a:lnTo>
                  <a:lnTo>
                    <a:pt x="22821" y="7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10137" y="0"/>
              <a:ext cx="3834129" cy="3834129"/>
            </a:xfrm>
            <a:custGeom>
              <a:avLst/>
              <a:gdLst/>
              <a:ahLst/>
              <a:cxnLst/>
              <a:rect l="l" t="t" r="r" b="b"/>
              <a:pathLst>
                <a:path w="3834129" h="3834129">
                  <a:moveTo>
                    <a:pt x="1709331" y="0"/>
                  </a:moveTo>
                  <a:lnTo>
                    <a:pt x="0" y="0"/>
                  </a:lnTo>
                  <a:lnTo>
                    <a:pt x="266" y="43726"/>
                  </a:lnTo>
                  <a:lnTo>
                    <a:pt x="1168" y="92062"/>
                  </a:lnTo>
                  <a:lnTo>
                    <a:pt x="2654" y="140246"/>
                  </a:lnTo>
                  <a:lnTo>
                    <a:pt x="4737" y="188290"/>
                  </a:lnTo>
                  <a:lnTo>
                    <a:pt x="7404" y="236169"/>
                  </a:lnTo>
                  <a:lnTo>
                    <a:pt x="10655" y="283883"/>
                  </a:lnTo>
                  <a:lnTo>
                    <a:pt x="14478" y="331444"/>
                  </a:lnTo>
                  <a:lnTo>
                    <a:pt x="18897" y="378853"/>
                  </a:lnTo>
                  <a:lnTo>
                    <a:pt x="23876" y="426072"/>
                  </a:lnTo>
                  <a:lnTo>
                    <a:pt x="29425" y="473138"/>
                  </a:lnTo>
                  <a:lnTo>
                    <a:pt x="35534" y="520014"/>
                  </a:lnTo>
                  <a:lnTo>
                    <a:pt x="42214" y="566724"/>
                  </a:lnTo>
                  <a:lnTo>
                    <a:pt x="49453" y="613244"/>
                  </a:lnTo>
                  <a:lnTo>
                    <a:pt x="57238" y="659574"/>
                  </a:lnTo>
                  <a:lnTo>
                    <a:pt x="65582" y="705726"/>
                  </a:lnTo>
                  <a:lnTo>
                    <a:pt x="74472" y="751674"/>
                  </a:lnTo>
                  <a:lnTo>
                    <a:pt x="83921" y="797420"/>
                  </a:lnTo>
                  <a:lnTo>
                    <a:pt x="93891" y="842987"/>
                  </a:lnTo>
                  <a:lnTo>
                    <a:pt x="104406" y="888339"/>
                  </a:lnTo>
                  <a:lnTo>
                    <a:pt x="115455" y="933475"/>
                  </a:lnTo>
                  <a:lnTo>
                    <a:pt x="127038" y="978408"/>
                  </a:lnTo>
                  <a:lnTo>
                    <a:pt x="139141" y="1023137"/>
                  </a:lnTo>
                  <a:lnTo>
                    <a:pt x="151765" y="1067625"/>
                  </a:lnTo>
                  <a:lnTo>
                    <a:pt x="164909" y="1111910"/>
                  </a:lnTo>
                  <a:lnTo>
                    <a:pt x="178587" y="1155966"/>
                  </a:lnTo>
                  <a:lnTo>
                    <a:pt x="192760" y="1199794"/>
                  </a:lnTo>
                  <a:lnTo>
                    <a:pt x="207454" y="1243393"/>
                  </a:lnTo>
                  <a:lnTo>
                    <a:pt x="222643" y="1286751"/>
                  </a:lnTo>
                  <a:lnTo>
                    <a:pt x="238340" y="1329867"/>
                  </a:lnTo>
                  <a:lnTo>
                    <a:pt x="254533" y="1372755"/>
                  </a:lnTo>
                  <a:lnTo>
                    <a:pt x="271233" y="1415389"/>
                  </a:lnTo>
                  <a:lnTo>
                    <a:pt x="288417" y="1457769"/>
                  </a:lnTo>
                  <a:lnTo>
                    <a:pt x="306082" y="1499908"/>
                  </a:lnTo>
                  <a:lnTo>
                    <a:pt x="324231" y="1541780"/>
                  </a:lnTo>
                  <a:lnTo>
                    <a:pt x="342874" y="1583397"/>
                  </a:lnTo>
                  <a:lnTo>
                    <a:pt x="361988" y="1624736"/>
                  </a:lnTo>
                  <a:lnTo>
                    <a:pt x="381584" y="1665833"/>
                  </a:lnTo>
                  <a:lnTo>
                    <a:pt x="401637" y="1706651"/>
                  </a:lnTo>
                  <a:lnTo>
                    <a:pt x="422173" y="1747189"/>
                  </a:lnTo>
                  <a:lnTo>
                    <a:pt x="443166" y="1787448"/>
                  </a:lnTo>
                  <a:lnTo>
                    <a:pt x="464616" y="1827428"/>
                  </a:lnTo>
                  <a:lnTo>
                    <a:pt x="486524" y="1867128"/>
                  </a:lnTo>
                  <a:lnTo>
                    <a:pt x="508889" y="1906536"/>
                  </a:lnTo>
                  <a:lnTo>
                    <a:pt x="531698" y="1945665"/>
                  </a:lnTo>
                  <a:lnTo>
                    <a:pt x="554951" y="1984476"/>
                  </a:lnTo>
                  <a:lnTo>
                    <a:pt x="578650" y="2023008"/>
                  </a:lnTo>
                  <a:lnTo>
                    <a:pt x="602792" y="2061235"/>
                  </a:lnTo>
                  <a:lnTo>
                    <a:pt x="627367" y="2099144"/>
                  </a:lnTo>
                  <a:lnTo>
                    <a:pt x="652373" y="2136749"/>
                  </a:lnTo>
                  <a:lnTo>
                    <a:pt x="677811" y="2174049"/>
                  </a:lnTo>
                  <a:lnTo>
                    <a:pt x="703681" y="2211031"/>
                  </a:lnTo>
                  <a:lnTo>
                    <a:pt x="729957" y="2247684"/>
                  </a:lnTo>
                  <a:lnTo>
                    <a:pt x="756653" y="2284018"/>
                  </a:lnTo>
                  <a:lnTo>
                    <a:pt x="783767" y="2320023"/>
                  </a:lnTo>
                  <a:lnTo>
                    <a:pt x="811301" y="2355710"/>
                  </a:lnTo>
                  <a:lnTo>
                    <a:pt x="839241" y="2391054"/>
                  </a:lnTo>
                  <a:lnTo>
                    <a:pt x="867575" y="2426068"/>
                  </a:lnTo>
                  <a:lnTo>
                    <a:pt x="896302" y="2460726"/>
                  </a:lnTo>
                  <a:lnTo>
                    <a:pt x="925436" y="2495054"/>
                  </a:lnTo>
                  <a:lnTo>
                    <a:pt x="954976" y="2529039"/>
                  </a:lnTo>
                  <a:lnTo>
                    <a:pt x="984885" y="2562656"/>
                  </a:lnTo>
                  <a:lnTo>
                    <a:pt x="1015199" y="2595930"/>
                  </a:lnTo>
                  <a:lnTo>
                    <a:pt x="1045883" y="2628849"/>
                  </a:lnTo>
                  <a:lnTo>
                    <a:pt x="1076947" y="2661386"/>
                  </a:lnTo>
                  <a:lnTo>
                    <a:pt x="1108392" y="2693568"/>
                  </a:lnTo>
                  <a:lnTo>
                    <a:pt x="1140206" y="2725394"/>
                  </a:lnTo>
                  <a:lnTo>
                    <a:pt x="1172400" y="2756839"/>
                  </a:lnTo>
                  <a:lnTo>
                    <a:pt x="1204937" y="2787904"/>
                  </a:lnTo>
                  <a:lnTo>
                    <a:pt x="1237856" y="2818574"/>
                  </a:lnTo>
                  <a:lnTo>
                    <a:pt x="1271130" y="2848889"/>
                  </a:lnTo>
                  <a:lnTo>
                    <a:pt x="1304747" y="2878810"/>
                  </a:lnTo>
                  <a:lnTo>
                    <a:pt x="1338732" y="2908338"/>
                  </a:lnTo>
                  <a:lnTo>
                    <a:pt x="1373047" y="2937471"/>
                  </a:lnTo>
                  <a:lnTo>
                    <a:pt x="1407718" y="2966212"/>
                  </a:lnTo>
                  <a:lnTo>
                    <a:pt x="1442732" y="2994545"/>
                  </a:lnTo>
                  <a:lnTo>
                    <a:pt x="1478064" y="3022485"/>
                  </a:lnTo>
                  <a:lnTo>
                    <a:pt x="1513751" y="3050006"/>
                  </a:lnTo>
                  <a:lnTo>
                    <a:pt x="1549755" y="3077133"/>
                  </a:lnTo>
                  <a:lnTo>
                    <a:pt x="1586090" y="3103829"/>
                  </a:lnTo>
                  <a:lnTo>
                    <a:pt x="1622767" y="3130105"/>
                  </a:lnTo>
                  <a:lnTo>
                    <a:pt x="1659737" y="3155975"/>
                  </a:lnTo>
                  <a:lnTo>
                    <a:pt x="1697037" y="3181400"/>
                  </a:lnTo>
                  <a:lnTo>
                    <a:pt x="1734642" y="3206407"/>
                  </a:lnTo>
                  <a:lnTo>
                    <a:pt x="1772551" y="3230981"/>
                  </a:lnTo>
                  <a:lnTo>
                    <a:pt x="1810778" y="3255124"/>
                  </a:lnTo>
                  <a:lnTo>
                    <a:pt x="1849310" y="3278822"/>
                  </a:lnTo>
                  <a:lnTo>
                    <a:pt x="1888134" y="3302076"/>
                  </a:lnTo>
                  <a:lnTo>
                    <a:pt x="1927250" y="3324898"/>
                  </a:lnTo>
                  <a:lnTo>
                    <a:pt x="1966658" y="3347250"/>
                  </a:lnTo>
                  <a:lnTo>
                    <a:pt x="2006358" y="3369170"/>
                  </a:lnTo>
                  <a:lnTo>
                    <a:pt x="2046338" y="3390620"/>
                  </a:lnTo>
                  <a:lnTo>
                    <a:pt x="2086597" y="3411601"/>
                  </a:lnTo>
                  <a:lnTo>
                    <a:pt x="2127135" y="3432136"/>
                  </a:lnTo>
                  <a:lnTo>
                    <a:pt x="2167953" y="3452190"/>
                  </a:lnTo>
                  <a:lnTo>
                    <a:pt x="2209038" y="3471786"/>
                  </a:lnTo>
                  <a:lnTo>
                    <a:pt x="2250389" y="3490899"/>
                  </a:lnTo>
                  <a:lnTo>
                    <a:pt x="2292007" y="3509530"/>
                  </a:lnTo>
                  <a:lnTo>
                    <a:pt x="2333879" y="3527704"/>
                  </a:lnTo>
                  <a:lnTo>
                    <a:pt x="2376004" y="3545370"/>
                  </a:lnTo>
                  <a:lnTo>
                    <a:pt x="2418397" y="3562553"/>
                  </a:lnTo>
                  <a:lnTo>
                    <a:pt x="2461031" y="3579241"/>
                  </a:lnTo>
                  <a:lnTo>
                    <a:pt x="2503919" y="3595433"/>
                  </a:lnTo>
                  <a:lnTo>
                    <a:pt x="2547035" y="3611130"/>
                  </a:lnTo>
                  <a:lnTo>
                    <a:pt x="2590393" y="3626332"/>
                  </a:lnTo>
                  <a:lnTo>
                    <a:pt x="2633992" y="3641013"/>
                  </a:lnTo>
                  <a:lnTo>
                    <a:pt x="2677820" y="3655199"/>
                  </a:lnTo>
                  <a:lnTo>
                    <a:pt x="2721876" y="3668864"/>
                  </a:lnTo>
                  <a:lnTo>
                    <a:pt x="2766148" y="3682009"/>
                  </a:lnTo>
                  <a:lnTo>
                    <a:pt x="2810662" y="3694645"/>
                  </a:lnTo>
                  <a:lnTo>
                    <a:pt x="2855379" y="3706749"/>
                  </a:lnTo>
                  <a:lnTo>
                    <a:pt x="2900299" y="3718331"/>
                  </a:lnTo>
                  <a:lnTo>
                    <a:pt x="2945447" y="3729367"/>
                  </a:lnTo>
                  <a:lnTo>
                    <a:pt x="2990811" y="3739883"/>
                  </a:lnTo>
                  <a:lnTo>
                    <a:pt x="3036354" y="3749865"/>
                  </a:lnTo>
                  <a:lnTo>
                    <a:pt x="3082112" y="3759301"/>
                  </a:lnTo>
                  <a:lnTo>
                    <a:pt x="3128060" y="3768191"/>
                  </a:lnTo>
                  <a:lnTo>
                    <a:pt x="3174212" y="3776535"/>
                  </a:lnTo>
                  <a:lnTo>
                    <a:pt x="3220542" y="3784320"/>
                  </a:lnTo>
                  <a:lnTo>
                    <a:pt x="3267062" y="3791559"/>
                  </a:lnTo>
                  <a:lnTo>
                    <a:pt x="3313760" y="3798239"/>
                  </a:lnTo>
                  <a:lnTo>
                    <a:pt x="3360648" y="3804348"/>
                  </a:lnTo>
                  <a:lnTo>
                    <a:pt x="3407702" y="3809898"/>
                  </a:lnTo>
                  <a:lnTo>
                    <a:pt x="3454933" y="3814876"/>
                  </a:lnTo>
                  <a:lnTo>
                    <a:pt x="3502329" y="3819283"/>
                  </a:lnTo>
                  <a:lnTo>
                    <a:pt x="3549891" y="3823119"/>
                  </a:lnTo>
                  <a:lnTo>
                    <a:pt x="3597630" y="3826370"/>
                  </a:lnTo>
                  <a:lnTo>
                    <a:pt x="3645509" y="3829037"/>
                  </a:lnTo>
                  <a:lnTo>
                    <a:pt x="3693541" y="3831120"/>
                  </a:lnTo>
                  <a:lnTo>
                    <a:pt x="3741724" y="3832618"/>
                  </a:lnTo>
                  <a:lnTo>
                    <a:pt x="3790061" y="3833507"/>
                  </a:lnTo>
                  <a:lnTo>
                    <a:pt x="3833787" y="3833787"/>
                  </a:lnTo>
                  <a:lnTo>
                    <a:pt x="3833787" y="2124456"/>
                  </a:lnTo>
                  <a:lnTo>
                    <a:pt x="3790353" y="2123973"/>
                  </a:lnTo>
                  <a:lnTo>
                    <a:pt x="3742397" y="2122385"/>
                  </a:lnTo>
                  <a:lnTo>
                    <a:pt x="3694734" y="2119731"/>
                  </a:lnTo>
                  <a:lnTo>
                    <a:pt x="3647363" y="2116048"/>
                  </a:lnTo>
                  <a:lnTo>
                    <a:pt x="3600284" y="2111324"/>
                  </a:lnTo>
                  <a:lnTo>
                    <a:pt x="3553498" y="2105596"/>
                  </a:lnTo>
                  <a:lnTo>
                    <a:pt x="3507041" y="2098852"/>
                  </a:lnTo>
                  <a:lnTo>
                    <a:pt x="3460915" y="2091131"/>
                  </a:lnTo>
                  <a:lnTo>
                    <a:pt x="3415118" y="2082406"/>
                  </a:lnTo>
                  <a:lnTo>
                    <a:pt x="3369691" y="2072728"/>
                  </a:lnTo>
                  <a:lnTo>
                    <a:pt x="3324605" y="2062073"/>
                  </a:lnTo>
                  <a:lnTo>
                    <a:pt x="3279914" y="2050478"/>
                  </a:lnTo>
                  <a:lnTo>
                    <a:pt x="3235604" y="2037930"/>
                  </a:lnTo>
                  <a:lnTo>
                    <a:pt x="3191687" y="2024481"/>
                  </a:lnTo>
                  <a:lnTo>
                    <a:pt x="3148190" y="2010105"/>
                  </a:lnTo>
                  <a:lnTo>
                    <a:pt x="3105099" y="1994827"/>
                  </a:lnTo>
                  <a:lnTo>
                    <a:pt x="3062439" y="1978634"/>
                  </a:lnTo>
                  <a:lnTo>
                    <a:pt x="3020225" y="1961578"/>
                  </a:lnTo>
                  <a:lnTo>
                    <a:pt x="2978467" y="1943658"/>
                  </a:lnTo>
                  <a:lnTo>
                    <a:pt x="2937167" y="1924875"/>
                  </a:lnTo>
                  <a:lnTo>
                    <a:pt x="2896349" y="1905228"/>
                  </a:lnTo>
                  <a:lnTo>
                    <a:pt x="2856014" y="1884756"/>
                  </a:lnTo>
                  <a:lnTo>
                    <a:pt x="2816186" y="1863470"/>
                  </a:lnTo>
                  <a:lnTo>
                    <a:pt x="2776867" y="1841347"/>
                  </a:lnTo>
                  <a:lnTo>
                    <a:pt x="2738056" y="1818436"/>
                  </a:lnTo>
                  <a:lnTo>
                    <a:pt x="2699791" y="1794725"/>
                  </a:lnTo>
                  <a:lnTo>
                    <a:pt x="2662059" y="1770240"/>
                  </a:lnTo>
                  <a:lnTo>
                    <a:pt x="2624886" y="1744992"/>
                  </a:lnTo>
                  <a:lnTo>
                    <a:pt x="2588285" y="1718983"/>
                  </a:lnTo>
                  <a:lnTo>
                    <a:pt x="2552268" y="1692224"/>
                  </a:lnTo>
                  <a:lnTo>
                    <a:pt x="2516822" y="1664728"/>
                  </a:lnTo>
                  <a:lnTo>
                    <a:pt x="2481973" y="1636496"/>
                  </a:lnTo>
                  <a:lnTo>
                    <a:pt x="2447759" y="1607578"/>
                  </a:lnTo>
                  <a:lnTo>
                    <a:pt x="2414155" y="1577936"/>
                  </a:lnTo>
                  <a:lnTo>
                    <a:pt x="2381173" y="1547622"/>
                  </a:lnTo>
                  <a:lnTo>
                    <a:pt x="2348852" y="1516608"/>
                  </a:lnTo>
                  <a:lnTo>
                    <a:pt x="2317178" y="1484934"/>
                  </a:lnTo>
                  <a:lnTo>
                    <a:pt x="2286177" y="1452613"/>
                  </a:lnTo>
                  <a:lnTo>
                    <a:pt x="2255862" y="1419656"/>
                  </a:lnTo>
                  <a:lnTo>
                    <a:pt x="2226221" y="1386039"/>
                  </a:lnTo>
                  <a:lnTo>
                    <a:pt x="2197290" y="1351813"/>
                  </a:lnTo>
                  <a:lnTo>
                    <a:pt x="2169071" y="1316977"/>
                  </a:lnTo>
                  <a:lnTo>
                    <a:pt x="2141575" y="1281531"/>
                  </a:lnTo>
                  <a:lnTo>
                    <a:pt x="2114816" y="1245501"/>
                  </a:lnTo>
                  <a:lnTo>
                    <a:pt x="2088807" y="1208900"/>
                  </a:lnTo>
                  <a:lnTo>
                    <a:pt x="2063546" y="1171740"/>
                  </a:lnTo>
                  <a:lnTo>
                    <a:pt x="2039061" y="1134008"/>
                  </a:lnTo>
                  <a:lnTo>
                    <a:pt x="2015363" y="1095743"/>
                  </a:lnTo>
                  <a:lnTo>
                    <a:pt x="1992439" y="1056932"/>
                  </a:lnTo>
                  <a:lnTo>
                    <a:pt x="1970328" y="1017612"/>
                  </a:lnTo>
                  <a:lnTo>
                    <a:pt x="1949030" y="977785"/>
                  </a:lnTo>
                  <a:lnTo>
                    <a:pt x="1928558" y="937437"/>
                  </a:lnTo>
                  <a:lnTo>
                    <a:pt x="1908924" y="896632"/>
                  </a:lnTo>
                  <a:lnTo>
                    <a:pt x="1890141" y="855332"/>
                  </a:lnTo>
                  <a:lnTo>
                    <a:pt x="1872208" y="813562"/>
                  </a:lnTo>
                  <a:lnTo>
                    <a:pt x="1855152" y="771359"/>
                  </a:lnTo>
                  <a:lnTo>
                    <a:pt x="1838985" y="728700"/>
                  </a:lnTo>
                  <a:lnTo>
                    <a:pt x="1823707" y="685609"/>
                  </a:lnTo>
                  <a:lnTo>
                    <a:pt x="1809318" y="642099"/>
                  </a:lnTo>
                  <a:lnTo>
                    <a:pt x="1795856" y="598195"/>
                  </a:lnTo>
                  <a:lnTo>
                    <a:pt x="1783321" y="553872"/>
                  </a:lnTo>
                  <a:lnTo>
                    <a:pt x="1771713" y="509168"/>
                  </a:lnTo>
                  <a:lnTo>
                    <a:pt x="1761070" y="464108"/>
                  </a:lnTo>
                  <a:lnTo>
                    <a:pt x="1751380" y="418668"/>
                  </a:lnTo>
                  <a:lnTo>
                    <a:pt x="1742681" y="372884"/>
                  </a:lnTo>
                  <a:lnTo>
                    <a:pt x="1734934" y="326745"/>
                  </a:lnTo>
                  <a:lnTo>
                    <a:pt x="1728203" y="280289"/>
                  </a:lnTo>
                  <a:lnTo>
                    <a:pt x="1722462" y="233514"/>
                  </a:lnTo>
                  <a:lnTo>
                    <a:pt x="1717751" y="186423"/>
                  </a:lnTo>
                  <a:lnTo>
                    <a:pt x="1714068" y="139039"/>
                  </a:lnTo>
                  <a:lnTo>
                    <a:pt x="1711413" y="91376"/>
                  </a:lnTo>
                  <a:lnTo>
                    <a:pt x="1709813" y="43446"/>
                  </a:lnTo>
                  <a:lnTo>
                    <a:pt x="1709331" y="0"/>
                  </a:lnTo>
                  <a:close/>
                </a:path>
              </a:pathLst>
            </a:custGeom>
            <a:solidFill>
              <a:srgbClr val="4041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44343" y="570654"/>
            <a:ext cx="5366174" cy="562546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marL="8466" marR="3386">
              <a:spcBef>
                <a:spcPts val="67"/>
              </a:spcBef>
            </a:pPr>
            <a:r>
              <a:rPr b="1" spc="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</a:t>
            </a:r>
            <a:r>
              <a:rPr b="1" spc="-8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</a:t>
            </a:r>
            <a:r>
              <a:rPr b="1" spc="-1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3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spc="3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59287" y="1886971"/>
            <a:ext cx="5251570" cy="3824551"/>
          </a:xfrm>
          <a:prstGeom prst="rect">
            <a:avLst/>
          </a:prstGeom>
        </p:spPr>
        <p:txBody>
          <a:bodyPr vert="horz" wrap="square" lIns="0" tIns="8043" rIns="0" bIns="0" rtlCol="0">
            <a:spAutoFit/>
          </a:bodyPr>
          <a:lstStyle/>
          <a:p>
            <a:pPr marL="8466" marR="1128494" indent="-423">
              <a:spcBef>
                <a:spcPts val="63"/>
              </a:spcBef>
              <a:buChar char="-"/>
              <a:tabLst>
                <a:tab pos="188788" algn="l"/>
              </a:tabLst>
            </a:pPr>
            <a:r>
              <a:rPr sz="2800" spc="-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начального </a:t>
            </a:r>
            <a:r>
              <a:rPr sz="28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sz="2800" spc="-5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sz="28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(1-4</a:t>
            </a:r>
            <a:r>
              <a:rPr sz="28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классы),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889" marR="1192411" indent="-423">
              <a:lnSpc>
                <a:spcPts val="3200"/>
              </a:lnSpc>
              <a:spcBef>
                <a:spcPts val="107"/>
              </a:spcBef>
              <a:buChar char="-"/>
              <a:tabLst>
                <a:tab pos="188788" algn="l"/>
              </a:tabLst>
            </a:pPr>
            <a:r>
              <a:rPr sz="2800" spc="-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основного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sz="28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(5-9</a:t>
            </a:r>
            <a:r>
              <a:rPr sz="28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классы),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8788" indent="-180322">
              <a:lnSpc>
                <a:spcPts val="3093"/>
              </a:lnSpc>
              <a:buChar char="-"/>
              <a:tabLst>
                <a:tab pos="189211" algn="l"/>
              </a:tabLst>
            </a:pPr>
            <a:r>
              <a:rPr sz="2800" spc="-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sz="28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</a:t>
            </a:r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12"/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sz="28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(10-11</a:t>
            </a:r>
            <a:r>
              <a:rPr sz="2800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классы),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35" marR="3386" indent="-423" algn="just">
              <a:buChar char="-"/>
              <a:tabLst>
                <a:tab pos="189634" algn="l"/>
              </a:tabLst>
            </a:pPr>
            <a:r>
              <a:rPr sz="2800" spc="-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</a:t>
            </a:r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sz="2800" spc="-5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</a:t>
            </a:r>
            <a:r>
              <a:rPr sz="2800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возможностями </a:t>
            </a:r>
            <a:r>
              <a:rPr sz="2800" spc="-5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</a:t>
            </a:r>
            <a:r>
              <a:rPr sz="28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(ОВЗ).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1549401"/>
            <a:ext cx="4619615" cy="345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88944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586653" cy="6858000"/>
            <a:chOff x="0" y="0"/>
            <a:chExt cx="2379980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381125" cy="10287000"/>
            </a:xfrm>
            <a:custGeom>
              <a:avLst/>
              <a:gdLst/>
              <a:ahLst/>
              <a:cxnLst/>
              <a:rect l="l" t="t" r="r" b="b"/>
              <a:pathLst>
                <a:path w="1381125" h="10287000">
                  <a:moveTo>
                    <a:pt x="1381125" y="0"/>
                  </a:moveTo>
                  <a:lnTo>
                    <a:pt x="0" y="0"/>
                  </a:lnTo>
                  <a:lnTo>
                    <a:pt x="0" y="10287000"/>
                  </a:lnTo>
                  <a:lnTo>
                    <a:pt x="1381125" y="10287000"/>
                  </a:lnTo>
                  <a:lnTo>
                    <a:pt x="1381125" y="0"/>
                  </a:lnTo>
                  <a:close/>
                </a:path>
              </a:pathLst>
            </a:custGeom>
            <a:solidFill>
              <a:srgbClr val="E84F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7907150"/>
              <a:ext cx="2379980" cy="2379980"/>
            </a:xfrm>
            <a:custGeom>
              <a:avLst/>
              <a:gdLst/>
              <a:ahLst/>
              <a:cxnLst/>
              <a:rect l="l" t="t" r="r" b="b"/>
              <a:pathLst>
                <a:path w="2379980" h="2379979">
                  <a:moveTo>
                    <a:pt x="0" y="0"/>
                  </a:moveTo>
                  <a:lnTo>
                    <a:pt x="0" y="1060373"/>
                  </a:lnTo>
                  <a:lnTo>
                    <a:pt x="46926" y="1061211"/>
                  </a:lnTo>
                  <a:lnTo>
                    <a:pt x="94919" y="1063815"/>
                  </a:lnTo>
                  <a:lnTo>
                    <a:pt x="142443" y="1068095"/>
                  </a:lnTo>
                  <a:lnTo>
                    <a:pt x="189445" y="1074051"/>
                  </a:lnTo>
                  <a:lnTo>
                    <a:pt x="235940" y="1081633"/>
                  </a:lnTo>
                  <a:lnTo>
                    <a:pt x="281863" y="1090802"/>
                  </a:lnTo>
                  <a:lnTo>
                    <a:pt x="327202" y="1101572"/>
                  </a:lnTo>
                  <a:lnTo>
                    <a:pt x="371932" y="1113878"/>
                  </a:lnTo>
                  <a:lnTo>
                    <a:pt x="416001" y="1127683"/>
                  </a:lnTo>
                  <a:lnTo>
                    <a:pt x="459409" y="1142987"/>
                  </a:lnTo>
                  <a:lnTo>
                    <a:pt x="502094" y="1159738"/>
                  </a:lnTo>
                  <a:lnTo>
                    <a:pt x="544042" y="1177912"/>
                  </a:lnTo>
                  <a:lnTo>
                    <a:pt x="585241" y="1197482"/>
                  </a:lnTo>
                  <a:lnTo>
                    <a:pt x="625627" y="1218412"/>
                  </a:lnTo>
                  <a:lnTo>
                    <a:pt x="665175" y="1240688"/>
                  </a:lnTo>
                  <a:lnTo>
                    <a:pt x="703884" y="1264259"/>
                  </a:lnTo>
                  <a:lnTo>
                    <a:pt x="741705" y="1289100"/>
                  </a:lnTo>
                  <a:lnTo>
                    <a:pt x="778598" y="1315199"/>
                  </a:lnTo>
                  <a:lnTo>
                    <a:pt x="814565" y="1342504"/>
                  </a:lnTo>
                  <a:lnTo>
                    <a:pt x="849541" y="1371003"/>
                  </a:lnTo>
                  <a:lnTo>
                    <a:pt x="883500" y="1400657"/>
                  </a:lnTo>
                  <a:lnTo>
                    <a:pt x="916444" y="1431416"/>
                  </a:lnTo>
                  <a:lnTo>
                    <a:pt x="948309" y="1463306"/>
                  </a:lnTo>
                  <a:lnTo>
                    <a:pt x="979081" y="1496225"/>
                  </a:lnTo>
                  <a:lnTo>
                    <a:pt x="1008735" y="1530197"/>
                  </a:lnTo>
                  <a:lnTo>
                    <a:pt x="1037221" y="1565173"/>
                  </a:lnTo>
                  <a:lnTo>
                    <a:pt x="1064539" y="1601139"/>
                  </a:lnTo>
                  <a:lnTo>
                    <a:pt x="1090625" y="1638033"/>
                  </a:lnTo>
                  <a:lnTo>
                    <a:pt x="1115479" y="1675853"/>
                  </a:lnTo>
                  <a:lnTo>
                    <a:pt x="1139050" y="1714550"/>
                  </a:lnTo>
                  <a:lnTo>
                    <a:pt x="1161326" y="1754111"/>
                  </a:lnTo>
                  <a:lnTo>
                    <a:pt x="1182255" y="1794509"/>
                  </a:lnTo>
                  <a:lnTo>
                    <a:pt x="1201813" y="1835696"/>
                  </a:lnTo>
                  <a:lnTo>
                    <a:pt x="1220000" y="1877644"/>
                  </a:lnTo>
                  <a:lnTo>
                    <a:pt x="1236751" y="1920328"/>
                  </a:lnTo>
                  <a:lnTo>
                    <a:pt x="1252054" y="1963724"/>
                  </a:lnTo>
                  <a:lnTo>
                    <a:pt x="1265859" y="2007806"/>
                  </a:lnTo>
                  <a:lnTo>
                    <a:pt x="1278166" y="2052523"/>
                  </a:lnTo>
                  <a:lnTo>
                    <a:pt x="1288923" y="2097874"/>
                  </a:lnTo>
                  <a:lnTo>
                    <a:pt x="1298105" y="2143798"/>
                  </a:lnTo>
                  <a:lnTo>
                    <a:pt x="1305699" y="2190292"/>
                  </a:lnTo>
                  <a:lnTo>
                    <a:pt x="1311643" y="2237308"/>
                  </a:lnTo>
                  <a:lnTo>
                    <a:pt x="1315923" y="2284818"/>
                  </a:lnTo>
                  <a:lnTo>
                    <a:pt x="1318514" y="2332799"/>
                  </a:lnTo>
                  <a:lnTo>
                    <a:pt x="1319364" y="2379852"/>
                  </a:lnTo>
                  <a:lnTo>
                    <a:pt x="2379751" y="2379852"/>
                  </a:lnTo>
                  <a:lnTo>
                    <a:pt x="2379281" y="2332647"/>
                  </a:lnTo>
                  <a:lnTo>
                    <a:pt x="2377833" y="2284285"/>
                  </a:lnTo>
                  <a:lnTo>
                    <a:pt x="2375420" y="2236177"/>
                  </a:lnTo>
                  <a:lnTo>
                    <a:pt x="2372055" y="2188311"/>
                  </a:lnTo>
                  <a:lnTo>
                    <a:pt x="2367775" y="2140724"/>
                  </a:lnTo>
                  <a:lnTo>
                    <a:pt x="2362542" y="2093417"/>
                  </a:lnTo>
                  <a:lnTo>
                    <a:pt x="2356396" y="2046376"/>
                  </a:lnTo>
                  <a:lnTo>
                    <a:pt x="2349347" y="1999640"/>
                  </a:lnTo>
                  <a:lnTo>
                    <a:pt x="2341397" y="1953196"/>
                  </a:lnTo>
                  <a:lnTo>
                    <a:pt x="2332558" y="1907070"/>
                  </a:lnTo>
                  <a:lnTo>
                    <a:pt x="2322830" y="1861261"/>
                  </a:lnTo>
                  <a:lnTo>
                    <a:pt x="2312225" y="1815782"/>
                  </a:lnTo>
                  <a:lnTo>
                    <a:pt x="2300757" y="1770646"/>
                  </a:lnTo>
                  <a:lnTo>
                    <a:pt x="2288438" y="1725853"/>
                  </a:lnTo>
                  <a:lnTo>
                    <a:pt x="2275268" y="1681403"/>
                  </a:lnTo>
                  <a:lnTo>
                    <a:pt x="2261260" y="1637347"/>
                  </a:lnTo>
                  <a:lnTo>
                    <a:pt x="2246426" y="1593646"/>
                  </a:lnTo>
                  <a:lnTo>
                    <a:pt x="2230780" y="1550339"/>
                  </a:lnTo>
                  <a:lnTo>
                    <a:pt x="2214321" y="1507426"/>
                  </a:lnTo>
                  <a:lnTo>
                    <a:pt x="2197074" y="1464906"/>
                  </a:lnTo>
                  <a:lnTo>
                    <a:pt x="2179027" y="1422806"/>
                  </a:lnTo>
                  <a:lnTo>
                    <a:pt x="2160193" y="1381124"/>
                  </a:lnTo>
                  <a:lnTo>
                    <a:pt x="2140585" y="1339862"/>
                  </a:lnTo>
                  <a:lnTo>
                    <a:pt x="2120226" y="1299057"/>
                  </a:lnTo>
                  <a:lnTo>
                    <a:pt x="2099106" y="1258709"/>
                  </a:lnTo>
                  <a:lnTo>
                    <a:pt x="2077250" y="1218806"/>
                  </a:lnTo>
                  <a:lnTo>
                    <a:pt x="2054656" y="1179372"/>
                  </a:lnTo>
                  <a:lnTo>
                    <a:pt x="2031326" y="1140409"/>
                  </a:lnTo>
                  <a:lnTo>
                    <a:pt x="2007285" y="1101940"/>
                  </a:lnTo>
                  <a:lnTo>
                    <a:pt x="1982546" y="1063955"/>
                  </a:lnTo>
                  <a:lnTo>
                    <a:pt x="1957095" y="1026490"/>
                  </a:lnTo>
                  <a:lnTo>
                    <a:pt x="1930958" y="989533"/>
                  </a:lnTo>
                  <a:lnTo>
                    <a:pt x="1904149" y="953096"/>
                  </a:lnTo>
                  <a:lnTo>
                    <a:pt x="1876666" y="917193"/>
                  </a:lnTo>
                  <a:lnTo>
                    <a:pt x="1848510" y="881837"/>
                  </a:lnTo>
                  <a:lnTo>
                    <a:pt x="1819719" y="847013"/>
                  </a:lnTo>
                  <a:lnTo>
                    <a:pt x="1790280" y="812774"/>
                  </a:lnTo>
                  <a:lnTo>
                    <a:pt x="1760207" y="779094"/>
                  </a:lnTo>
                  <a:lnTo>
                    <a:pt x="1729511" y="745985"/>
                  </a:lnTo>
                  <a:lnTo>
                    <a:pt x="1698205" y="713473"/>
                  </a:lnTo>
                  <a:lnTo>
                    <a:pt x="1666278" y="681545"/>
                  </a:lnTo>
                  <a:lnTo>
                    <a:pt x="1633753" y="650239"/>
                  </a:lnTo>
                  <a:lnTo>
                    <a:pt x="1600657" y="619544"/>
                  </a:lnTo>
                  <a:lnTo>
                    <a:pt x="1566976" y="589470"/>
                  </a:lnTo>
                  <a:lnTo>
                    <a:pt x="1532712" y="560019"/>
                  </a:lnTo>
                  <a:lnTo>
                    <a:pt x="1497914" y="531228"/>
                  </a:lnTo>
                  <a:lnTo>
                    <a:pt x="1462544" y="503072"/>
                  </a:lnTo>
                  <a:lnTo>
                    <a:pt x="1426641" y="475602"/>
                  </a:lnTo>
                  <a:lnTo>
                    <a:pt x="1390205" y="448779"/>
                  </a:lnTo>
                  <a:lnTo>
                    <a:pt x="1353248" y="422643"/>
                  </a:lnTo>
                  <a:lnTo>
                    <a:pt x="1315783" y="397205"/>
                  </a:lnTo>
                  <a:lnTo>
                    <a:pt x="1277810" y="372452"/>
                  </a:lnTo>
                  <a:lnTo>
                    <a:pt x="1239329" y="348424"/>
                  </a:lnTo>
                  <a:lnTo>
                    <a:pt x="1200378" y="325094"/>
                  </a:lnTo>
                  <a:lnTo>
                    <a:pt x="1160945" y="302501"/>
                  </a:lnTo>
                  <a:lnTo>
                    <a:pt x="1121041" y="280644"/>
                  </a:lnTo>
                  <a:lnTo>
                    <a:pt x="1080681" y="259511"/>
                  </a:lnTo>
                  <a:lnTo>
                    <a:pt x="1039863" y="239153"/>
                  </a:lnTo>
                  <a:lnTo>
                    <a:pt x="998613" y="219557"/>
                  </a:lnTo>
                  <a:lnTo>
                    <a:pt x="956944" y="200736"/>
                  </a:lnTo>
                  <a:lnTo>
                    <a:pt x="914831" y="182689"/>
                  </a:lnTo>
                  <a:lnTo>
                    <a:pt x="872324" y="165430"/>
                  </a:lnTo>
                  <a:lnTo>
                    <a:pt x="829411" y="148970"/>
                  </a:lnTo>
                  <a:lnTo>
                    <a:pt x="786104" y="133311"/>
                  </a:lnTo>
                  <a:lnTo>
                    <a:pt x="742403" y="118478"/>
                  </a:lnTo>
                  <a:lnTo>
                    <a:pt x="698322" y="104482"/>
                  </a:lnTo>
                  <a:lnTo>
                    <a:pt x="653897" y="91312"/>
                  </a:lnTo>
                  <a:lnTo>
                    <a:pt x="609104" y="78993"/>
                  </a:lnTo>
                  <a:lnTo>
                    <a:pt x="563968" y="67525"/>
                  </a:lnTo>
                  <a:lnTo>
                    <a:pt x="518490" y="56934"/>
                  </a:lnTo>
                  <a:lnTo>
                    <a:pt x="472681" y="47205"/>
                  </a:lnTo>
                  <a:lnTo>
                    <a:pt x="426542" y="38353"/>
                  </a:lnTo>
                  <a:lnTo>
                    <a:pt x="380111" y="30403"/>
                  </a:lnTo>
                  <a:lnTo>
                    <a:pt x="333362" y="23355"/>
                  </a:lnTo>
                  <a:lnTo>
                    <a:pt x="286334" y="17195"/>
                  </a:lnTo>
                  <a:lnTo>
                    <a:pt x="239014" y="11988"/>
                  </a:lnTo>
                  <a:lnTo>
                    <a:pt x="191427" y="7696"/>
                  </a:lnTo>
                  <a:lnTo>
                    <a:pt x="143573" y="4330"/>
                  </a:lnTo>
                  <a:lnTo>
                    <a:pt x="95465" y="1930"/>
                  </a:lnTo>
                  <a:lnTo>
                    <a:pt x="47104" y="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1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951908" y="2305557"/>
            <a:ext cx="2325793" cy="1479973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marL="8466" marR="3386" algn="ctr">
              <a:spcBef>
                <a:spcPts val="67"/>
              </a:spcBef>
            </a:pPr>
            <a:r>
              <a:rPr sz="3200" b="1" spc="3" dirty="0">
                <a:solidFill>
                  <a:srgbClr val="404159"/>
                </a:solidFill>
                <a:latin typeface="Lucida Sans Unicode"/>
                <a:cs typeface="Lucida Sans Unicode"/>
              </a:rPr>
              <a:t>Три </a:t>
            </a:r>
            <a:r>
              <a:rPr sz="3200" b="1" spc="7" dirty="0">
                <a:solidFill>
                  <a:srgbClr val="404159"/>
                </a:solidFill>
                <a:latin typeface="Lucida Sans Unicode"/>
                <a:cs typeface="Lucida Sans Unicode"/>
              </a:rPr>
              <a:t> </a:t>
            </a:r>
            <a:r>
              <a:rPr sz="3200" b="1" dirty="0">
                <a:solidFill>
                  <a:srgbClr val="404159"/>
                </a:solidFill>
                <a:latin typeface="Lucida Sans Unicode"/>
                <a:cs typeface="Lucida Sans Unicode"/>
              </a:rPr>
              <a:t>поколения </a:t>
            </a:r>
            <a:r>
              <a:rPr sz="3200" b="1" spc="3" dirty="0">
                <a:solidFill>
                  <a:srgbClr val="404159"/>
                </a:solidFill>
                <a:latin typeface="Lucida Sans Unicode"/>
                <a:cs typeface="Lucida Sans Unicode"/>
              </a:rPr>
              <a:t> с</a:t>
            </a:r>
            <a:r>
              <a:rPr sz="3200" b="1" spc="7" dirty="0">
                <a:solidFill>
                  <a:srgbClr val="404159"/>
                </a:solidFill>
                <a:latin typeface="Lucida Sans Unicode"/>
                <a:cs typeface="Lucida Sans Unicode"/>
              </a:rPr>
              <a:t>т</a:t>
            </a:r>
            <a:r>
              <a:rPr sz="3200" b="1" spc="3" dirty="0">
                <a:solidFill>
                  <a:srgbClr val="404159"/>
                </a:solidFill>
                <a:latin typeface="Lucida Sans Unicode"/>
                <a:cs typeface="Lucida Sans Unicode"/>
              </a:rPr>
              <a:t>а</a:t>
            </a:r>
            <a:r>
              <a:rPr sz="3200" b="1" spc="-3" dirty="0">
                <a:solidFill>
                  <a:srgbClr val="404159"/>
                </a:solidFill>
                <a:latin typeface="Lucida Sans Unicode"/>
                <a:cs typeface="Lucida Sans Unicode"/>
              </a:rPr>
              <a:t>ндарт</a:t>
            </a:r>
            <a:r>
              <a:rPr sz="3200" b="1" spc="-10" dirty="0">
                <a:solidFill>
                  <a:srgbClr val="404159"/>
                </a:solidFill>
                <a:latin typeface="Lucida Sans Unicode"/>
                <a:cs typeface="Lucida Sans Unicode"/>
              </a:rPr>
              <a:t>о</a:t>
            </a:r>
            <a:r>
              <a:rPr sz="3200" b="1" spc="-3" dirty="0">
                <a:solidFill>
                  <a:srgbClr val="404159"/>
                </a:solidFill>
                <a:latin typeface="Lucida Sans Unicode"/>
                <a:cs typeface="Lucida Sans Unicode"/>
              </a:rPr>
              <a:t>в</a:t>
            </a:r>
            <a:endParaRPr sz="32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73113" y="2401671"/>
            <a:ext cx="8152130" cy="1626870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algn="ctr">
              <a:lnSpc>
                <a:spcPts val="2560"/>
              </a:lnSpc>
              <a:spcBef>
                <a:spcPts val="67"/>
              </a:spcBef>
            </a:pPr>
            <a:r>
              <a:rPr sz="2100" b="1" spc="-3" dirty="0">
                <a:latin typeface="Calibri"/>
                <a:cs typeface="Calibri"/>
              </a:rPr>
              <a:t>Второе</a:t>
            </a:r>
            <a:r>
              <a:rPr sz="2100" b="1" spc="-13" dirty="0">
                <a:latin typeface="Calibri"/>
                <a:cs typeface="Calibri"/>
              </a:rPr>
              <a:t> </a:t>
            </a:r>
            <a:r>
              <a:rPr sz="2100" b="1" spc="-10" dirty="0">
                <a:latin typeface="Calibri"/>
                <a:cs typeface="Calibri"/>
              </a:rPr>
              <a:t>поколение</a:t>
            </a:r>
            <a:r>
              <a:rPr sz="2100" b="1" dirty="0">
                <a:latin typeface="Calibri"/>
                <a:cs typeface="Calibri"/>
              </a:rPr>
              <a:t> </a:t>
            </a:r>
            <a:r>
              <a:rPr sz="2100" b="1" spc="-17" dirty="0">
                <a:latin typeface="Calibri"/>
                <a:cs typeface="Calibri"/>
              </a:rPr>
              <a:t>ФГОС</a:t>
            </a:r>
            <a:endParaRPr sz="2100" dirty="0">
              <a:latin typeface="Calibri"/>
              <a:cs typeface="Calibri"/>
            </a:endParaRPr>
          </a:p>
          <a:p>
            <a:pPr marL="8466" marR="3386" algn="ctr">
              <a:lnSpc>
                <a:spcPct val="98300"/>
              </a:lnSpc>
              <a:spcBef>
                <a:spcPts val="43"/>
              </a:spcBef>
            </a:pPr>
            <a:r>
              <a:rPr sz="2100" spc="-3" dirty="0">
                <a:latin typeface="Calibri"/>
                <a:cs typeface="Calibri"/>
              </a:rPr>
              <a:t>разрабатывались</a:t>
            </a:r>
            <a:r>
              <a:rPr sz="2100" spc="17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с </a:t>
            </a:r>
            <a:r>
              <a:rPr sz="2100" spc="-3" dirty="0">
                <a:latin typeface="Calibri"/>
                <a:cs typeface="Calibri"/>
              </a:rPr>
              <a:t>2009</a:t>
            </a:r>
            <a:r>
              <a:rPr sz="2100" spc="13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по</a:t>
            </a:r>
            <a:r>
              <a:rPr sz="2100" spc="-7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2012</a:t>
            </a:r>
            <a:r>
              <a:rPr sz="2100" spc="13" dirty="0">
                <a:latin typeface="Calibri"/>
                <a:cs typeface="Calibri"/>
              </a:rPr>
              <a:t> </a:t>
            </a:r>
            <a:r>
              <a:rPr sz="2100" spc="-27" dirty="0">
                <a:latin typeface="Calibri"/>
                <a:cs typeface="Calibri"/>
              </a:rPr>
              <a:t>год</a:t>
            </a:r>
            <a:r>
              <a:rPr sz="2100" spc="7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и</a:t>
            </a:r>
            <a:r>
              <a:rPr sz="2100" spc="-3" dirty="0">
                <a:latin typeface="Calibri"/>
                <a:cs typeface="Calibri"/>
              </a:rPr>
              <a:t> </a:t>
            </a:r>
            <a:r>
              <a:rPr sz="2100" spc="-7" dirty="0">
                <a:latin typeface="Calibri"/>
                <a:cs typeface="Calibri"/>
              </a:rPr>
              <a:t>действуют</a:t>
            </a:r>
            <a:r>
              <a:rPr sz="2100" spc="-20" dirty="0">
                <a:latin typeface="Calibri"/>
                <a:cs typeface="Calibri"/>
              </a:rPr>
              <a:t> </a:t>
            </a:r>
            <a:r>
              <a:rPr sz="2100" spc="-13" dirty="0">
                <a:latin typeface="Calibri"/>
                <a:cs typeface="Calibri"/>
              </a:rPr>
              <a:t>до</a:t>
            </a:r>
            <a:r>
              <a:rPr sz="2100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2022 </a:t>
            </a:r>
            <a:r>
              <a:rPr sz="2100" spc="-17" dirty="0">
                <a:latin typeface="Calibri"/>
                <a:cs typeface="Calibri"/>
              </a:rPr>
              <a:t>года.</a:t>
            </a:r>
            <a:r>
              <a:rPr sz="2100" spc="13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Акцент </a:t>
            </a:r>
            <a:r>
              <a:rPr sz="2100" spc="-470" dirty="0">
                <a:latin typeface="Calibri"/>
                <a:cs typeface="Calibri"/>
              </a:rPr>
              <a:t> </a:t>
            </a:r>
            <a:r>
              <a:rPr sz="2100" spc="-10" dirty="0">
                <a:latin typeface="Calibri"/>
                <a:cs typeface="Calibri"/>
              </a:rPr>
              <a:t>сделан </a:t>
            </a:r>
            <a:r>
              <a:rPr sz="2100" dirty="0">
                <a:latin typeface="Calibri"/>
                <a:cs typeface="Calibri"/>
              </a:rPr>
              <a:t>на </a:t>
            </a:r>
            <a:r>
              <a:rPr sz="2100" spc="-3" dirty="0">
                <a:latin typeface="Calibri"/>
                <a:cs typeface="Calibri"/>
              </a:rPr>
              <a:t>развитие </a:t>
            </a:r>
            <a:r>
              <a:rPr sz="2100" spc="-20" dirty="0">
                <a:latin typeface="Calibri"/>
                <a:cs typeface="Calibri"/>
              </a:rPr>
              <a:t>УУД, </a:t>
            </a:r>
            <a:r>
              <a:rPr sz="2100" spc="-17" dirty="0">
                <a:latin typeface="Calibri"/>
                <a:cs typeface="Calibri"/>
              </a:rPr>
              <a:t>то </a:t>
            </a:r>
            <a:r>
              <a:rPr sz="2100" dirty="0">
                <a:latin typeface="Calibri"/>
                <a:cs typeface="Calibri"/>
              </a:rPr>
              <a:t>есть способности </a:t>
            </a:r>
            <a:r>
              <a:rPr sz="2100" spc="-7" dirty="0">
                <a:latin typeface="Calibri"/>
                <a:cs typeface="Calibri"/>
              </a:rPr>
              <a:t>обучающихся </a:t>
            </a:r>
            <a:r>
              <a:rPr sz="2100" spc="-3" dirty="0">
                <a:latin typeface="Calibri"/>
                <a:cs typeface="Calibri"/>
              </a:rPr>
              <a:t> </a:t>
            </a:r>
            <a:r>
              <a:rPr sz="2100" spc="-7" dirty="0">
                <a:latin typeface="Calibri"/>
                <a:cs typeface="Calibri"/>
              </a:rPr>
              <a:t>самостоятельно добывать </a:t>
            </a:r>
            <a:r>
              <a:rPr sz="2100" dirty="0">
                <a:latin typeface="Calibri"/>
                <a:cs typeface="Calibri"/>
              </a:rPr>
              <a:t>информацию. </a:t>
            </a:r>
            <a:r>
              <a:rPr sz="2100" spc="-7" dirty="0">
                <a:latin typeface="Calibri"/>
                <a:cs typeface="Calibri"/>
              </a:rPr>
              <a:t>Много </a:t>
            </a:r>
            <a:r>
              <a:rPr sz="2100" dirty="0">
                <a:latin typeface="Calibri"/>
                <a:cs typeface="Calibri"/>
              </a:rPr>
              <a:t>внимания </a:t>
            </a:r>
            <a:r>
              <a:rPr sz="2100" spc="-20" dirty="0">
                <a:latin typeface="Calibri"/>
                <a:cs typeface="Calibri"/>
              </a:rPr>
              <a:t>уделено </a:t>
            </a:r>
            <a:r>
              <a:rPr sz="2100" spc="-17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проектной</a:t>
            </a:r>
            <a:r>
              <a:rPr sz="2100" spc="-17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и</a:t>
            </a:r>
            <a:r>
              <a:rPr sz="2100" spc="-7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внеурочной</a:t>
            </a:r>
            <a:r>
              <a:rPr sz="2100" spc="-13" dirty="0">
                <a:latin typeface="Calibri"/>
                <a:cs typeface="Calibri"/>
              </a:rPr>
              <a:t> </a:t>
            </a:r>
            <a:r>
              <a:rPr sz="2100" spc="-7" dirty="0">
                <a:latin typeface="Calibri"/>
                <a:cs typeface="Calibri"/>
              </a:rPr>
              <a:t>деятельности.</a:t>
            </a:r>
            <a:endParaRPr sz="21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720937" y="538032"/>
            <a:ext cx="5746327" cy="342477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marL="8466">
              <a:spcBef>
                <a:spcPts val="67"/>
              </a:spcBef>
            </a:pPr>
            <a:r>
              <a:rPr sz="2100" b="1" spc="-3" dirty="0">
                <a:solidFill>
                  <a:srgbClr val="000000"/>
                </a:solidFill>
                <a:latin typeface="Calibri"/>
                <a:cs typeface="Calibri"/>
              </a:rPr>
              <a:t>Первое</a:t>
            </a:r>
            <a:r>
              <a:rPr sz="2100" b="1" spc="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b="1" spc="-10" dirty="0">
                <a:solidFill>
                  <a:srgbClr val="000000"/>
                </a:solidFill>
                <a:latin typeface="Calibri"/>
                <a:cs typeface="Calibri"/>
              </a:rPr>
              <a:t>поколение</a:t>
            </a:r>
            <a:r>
              <a:rPr sz="2100" b="1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b="1" spc="-7" dirty="0">
                <a:solidFill>
                  <a:srgbClr val="000000"/>
                </a:solidFill>
                <a:latin typeface="Calibri"/>
                <a:cs typeface="Calibri"/>
              </a:rPr>
              <a:t>образовательных</a:t>
            </a:r>
            <a:r>
              <a:rPr sz="2100" b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b="1" spc="-3" dirty="0">
                <a:solidFill>
                  <a:srgbClr val="000000"/>
                </a:solidFill>
                <a:latin typeface="Calibri"/>
                <a:cs typeface="Calibri"/>
              </a:rPr>
              <a:t>стандартов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51682" y="863016"/>
            <a:ext cx="7685193" cy="1317837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marL="8466" marR="3386" algn="ctr">
              <a:spcBef>
                <a:spcPts val="67"/>
              </a:spcBef>
            </a:pPr>
            <a:r>
              <a:rPr sz="2100" dirty="0">
                <a:latin typeface="Calibri"/>
                <a:cs typeface="Calibri"/>
              </a:rPr>
              <a:t>Были</a:t>
            </a:r>
            <a:r>
              <a:rPr sz="2100" spc="-3" dirty="0">
                <a:latin typeface="Calibri"/>
                <a:cs typeface="Calibri"/>
              </a:rPr>
              <a:t> приняты</a:t>
            </a:r>
            <a:r>
              <a:rPr sz="2100" dirty="0">
                <a:latin typeface="Calibri"/>
                <a:cs typeface="Calibri"/>
              </a:rPr>
              <a:t> в </a:t>
            </a:r>
            <a:r>
              <a:rPr sz="2100" spc="-3" dirty="0">
                <a:latin typeface="Calibri"/>
                <a:cs typeface="Calibri"/>
              </a:rPr>
              <a:t>2004</a:t>
            </a:r>
            <a:r>
              <a:rPr sz="2100" spc="13" dirty="0">
                <a:latin typeface="Calibri"/>
                <a:cs typeface="Calibri"/>
              </a:rPr>
              <a:t> </a:t>
            </a:r>
            <a:r>
              <a:rPr sz="2100" spc="-33" dirty="0">
                <a:latin typeface="Calibri"/>
                <a:cs typeface="Calibri"/>
              </a:rPr>
              <a:t>году.</a:t>
            </a:r>
            <a:r>
              <a:rPr sz="2100" spc="3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Основной</a:t>
            </a:r>
            <a:r>
              <a:rPr sz="2100" spc="-7" dirty="0">
                <a:latin typeface="Calibri"/>
                <a:cs typeface="Calibri"/>
              </a:rPr>
              <a:t> </a:t>
            </a:r>
            <a:r>
              <a:rPr sz="2100" spc="-10" dirty="0">
                <a:latin typeface="Calibri"/>
                <a:cs typeface="Calibri"/>
              </a:rPr>
              <a:t>целью </a:t>
            </a:r>
            <a:r>
              <a:rPr sz="2100" dirty="0">
                <a:latin typeface="Calibri"/>
                <a:cs typeface="Calibri"/>
              </a:rPr>
              <a:t>был</a:t>
            </a:r>
            <a:r>
              <a:rPr sz="2100" spc="-3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не </a:t>
            </a:r>
            <a:r>
              <a:rPr sz="2100" spc="-3" dirty="0">
                <a:latin typeface="Calibri"/>
                <a:cs typeface="Calibri"/>
              </a:rPr>
              <a:t>личностный,</a:t>
            </a:r>
            <a:r>
              <a:rPr sz="2100" spc="-13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а </a:t>
            </a:r>
            <a:r>
              <a:rPr sz="2100" spc="-470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предметный</a:t>
            </a:r>
            <a:r>
              <a:rPr sz="2100" spc="-23" dirty="0">
                <a:latin typeface="Calibri"/>
                <a:cs typeface="Calibri"/>
              </a:rPr>
              <a:t> </a:t>
            </a:r>
            <a:r>
              <a:rPr sz="2100" spc="-30" dirty="0">
                <a:latin typeface="Calibri"/>
                <a:cs typeface="Calibri"/>
              </a:rPr>
              <a:t>результат.</a:t>
            </a:r>
            <a:r>
              <a:rPr sz="2100" spc="7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Во</a:t>
            </a:r>
            <a:r>
              <a:rPr sz="2100" dirty="0">
                <a:latin typeface="Calibri"/>
                <a:cs typeface="Calibri"/>
              </a:rPr>
              <a:t> </a:t>
            </a:r>
            <a:r>
              <a:rPr sz="2100" spc="-23" dirty="0">
                <a:latin typeface="Calibri"/>
                <a:cs typeface="Calibri"/>
              </a:rPr>
              <a:t>главу</a:t>
            </a:r>
            <a:r>
              <a:rPr sz="2100" spc="13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ставился</a:t>
            </a:r>
            <a:r>
              <a:rPr sz="2100" spc="-10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набор</a:t>
            </a:r>
            <a:r>
              <a:rPr sz="2100" spc="-7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информации, </a:t>
            </a:r>
            <a:r>
              <a:rPr sz="2100" spc="3" dirty="0">
                <a:latin typeface="Calibri"/>
                <a:cs typeface="Calibri"/>
              </a:rPr>
              <a:t> </a:t>
            </a:r>
            <a:r>
              <a:rPr sz="2100" spc="-7" dirty="0">
                <a:latin typeface="Calibri"/>
                <a:cs typeface="Calibri"/>
              </a:rPr>
              <a:t>обязательной </a:t>
            </a:r>
            <a:r>
              <a:rPr sz="2100" spc="-3" dirty="0">
                <a:latin typeface="Calibri"/>
                <a:cs typeface="Calibri"/>
              </a:rPr>
              <a:t>для изучения. </a:t>
            </a:r>
            <a:r>
              <a:rPr sz="2100" spc="-7" dirty="0">
                <a:latin typeface="Calibri"/>
                <a:cs typeface="Calibri"/>
              </a:rPr>
              <a:t>Подробно </a:t>
            </a:r>
            <a:r>
              <a:rPr sz="2100" dirty="0">
                <a:latin typeface="Calibri"/>
                <a:cs typeface="Calibri"/>
              </a:rPr>
              <a:t>описывалось </a:t>
            </a:r>
            <a:r>
              <a:rPr sz="2100" spc="-13" dirty="0">
                <a:latin typeface="Calibri"/>
                <a:cs typeface="Calibri"/>
              </a:rPr>
              <a:t>содержание </a:t>
            </a:r>
            <a:r>
              <a:rPr sz="2100" spc="-10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образование:</a:t>
            </a:r>
            <a:r>
              <a:rPr sz="2100" spc="-17" dirty="0">
                <a:latin typeface="Calibri"/>
                <a:cs typeface="Calibri"/>
              </a:rPr>
              <a:t> </a:t>
            </a:r>
            <a:r>
              <a:rPr sz="2100" spc="-7" dirty="0">
                <a:latin typeface="Calibri"/>
                <a:cs typeface="Calibri"/>
              </a:rPr>
              <a:t>темы,</a:t>
            </a:r>
            <a:r>
              <a:rPr sz="2100" spc="-10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дидактические</a:t>
            </a:r>
            <a:r>
              <a:rPr sz="2100" spc="-20" dirty="0">
                <a:latin typeface="Calibri"/>
                <a:cs typeface="Calibri"/>
              </a:rPr>
              <a:t> </a:t>
            </a:r>
            <a:r>
              <a:rPr sz="2100" spc="-7" dirty="0">
                <a:latin typeface="Calibri"/>
                <a:cs typeface="Calibri"/>
              </a:rPr>
              <a:t>единицы.</a:t>
            </a:r>
            <a:endParaRPr sz="21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36915" y="4405557"/>
            <a:ext cx="6831753" cy="1325880"/>
          </a:xfrm>
          <a:prstGeom prst="rect">
            <a:avLst/>
          </a:prstGeom>
        </p:spPr>
        <p:txBody>
          <a:bodyPr vert="horz" wrap="square" lIns="0" tIns="8889" rIns="0" bIns="0" rtlCol="0">
            <a:spAutoFit/>
          </a:bodyPr>
          <a:lstStyle/>
          <a:p>
            <a:pPr marL="30054" marR="26244" algn="ctr">
              <a:spcBef>
                <a:spcPts val="70"/>
              </a:spcBef>
            </a:pPr>
            <a:r>
              <a:rPr sz="2100" spc="-30" dirty="0">
                <a:latin typeface="Calibri"/>
                <a:cs typeface="Calibri"/>
              </a:rPr>
              <a:t>Главная</a:t>
            </a:r>
            <a:r>
              <a:rPr sz="2100" dirty="0">
                <a:latin typeface="Calibri"/>
                <a:cs typeface="Calibri"/>
              </a:rPr>
              <a:t> задача </a:t>
            </a:r>
            <a:r>
              <a:rPr sz="2100" b="1" spc="-17" dirty="0">
                <a:latin typeface="Calibri"/>
                <a:cs typeface="Calibri"/>
              </a:rPr>
              <a:t>ФГОС</a:t>
            </a:r>
            <a:r>
              <a:rPr sz="2100" b="1" dirty="0">
                <a:latin typeface="Calibri"/>
                <a:cs typeface="Calibri"/>
              </a:rPr>
              <a:t> </a:t>
            </a:r>
            <a:r>
              <a:rPr sz="2100" b="1" spc="-7" dirty="0">
                <a:latin typeface="Calibri"/>
                <a:cs typeface="Calibri"/>
              </a:rPr>
              <a:t>третьего</a:t>
            </a:r>
            <a:r>
              <a:rPr sz="2100" b="1" spc="7" dirty="0">
                <a:latin typeface="Calibri"/>
                <a:cs typeface="Calibri"/>
              </a:rPr>
              <a:t> </a:t>
            </a:r>
            <a:r>
              <a:rPr sz="2100" b="1" spc="-10" dirty="0">
                <a:latin typeface="Calibri"/>
                <a:cs typeface="Calibri"/>
              </a:rPr>
              <a:t>поколения</a:t>
            </a:r>
            <a:r>
              <a:rPr sz="2100" b="1" spc="7" dirty="0">
                <a:latin typeface="Calibri"/>
                <a:cs typeface="Calibri"/>
              </a:rPr>
              <a:t> </a:t>
            </a:r>
            <a:r>
              <a:rPr sz="2100" b="1" dirty="0">
                <a:latin typeface="Calibri"/>
                <a:cs typeface="Calibri"/>
              </a:rPr>
              <a:t>- </a:t>
            </a:r>
            <a:r>
              <a:rPr sz="2100" spc="-3" dirty="0">
                <a:latin typeface="Calibri"/>
                <a:cs typeface="Calibri"/>
              </a:rPr>
              <a:t>конкретизация </a:t>
            </a:r>
            <a:r>
              <a:rPr sz="2100" spc="-473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требований</a:t>
            </a:r>
            <a:r>
              <a:rPr sz="2100" spc="-17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к</a:t>
            </a:r>
            <a:r>
              <a:rPr sz="2100" spc="3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обучающимся.</a:t>
            </a:r>
            <a:endParaRPr sz="2100" dirty="0">
              <a:latin typeface="Calibri"/>
              <a:cs typeface="Calibri"/>
            </a:endParaRPr>
          </a:p>
          <a:p>
            <a:pPr marL="8466" marR="3386" indent="-1693" algn="ctr">
              <a:spcBef>
                <a:spcPts val="60"/>
              </a:spcBef>
            </a:pPr>
            <a:r>
              <a:rPr sz="2100" dirty="0">
                <a:latin typeface="Calibri"/>
                <a:cs typeface="Calibri"/>
              </a:rPr>
              <a:t>В новых </a:t>
            </a:r>
            <a:r>
              <a:rPr sz="2100" spc="-20" dirty="0">
                <a:latin typeface="Calibri"/>
                <a:cs typeface="Calibri"/>
              </a:rPr>
              <a:t>ФГОС </a:t>
            </a:r>
            <a:r>
              <a:rPr sz="2100" spc="-3" dirty="0">
                <a:latin typeface="Calibri"/>
                <a:cs typeface="Calibri"/>
              </a:rPr>
              <a:t>2022 </a:t>
            </a:r>
            <a:r>
              <a:rPr sz="2100" spc="-20" dirty="0">
                <a:latin typeface="Calibri"/>
                <a:cs typeface="Calibri"/>
              </a:rPr>
              <a:t>года </a:t>
            </a:r>
            <a:r>
              <a:rPr sz="2100" spc="-10" dirty="0">
                <a:latin typeface="Calibri"/>
                <a:cs typeface="Calibri"/>
              </a:rPr>
              <a:t>определяют </a:t>
            </a:r>
            <a:r>
              <a:rPr sz="2100" spc="-3" dirty="0">
                <a:latin typeface="Calibri"/>
                <a:cs typeface="Calibri"/>
              </a:rPr>
              <a:t>чёткие </a:t>
            </a:r>
            <a:r>
              <a:rPr sz="2100" dirty="0">
                <a:latin typeface="Calibri"/>
                <a:cs typeface="Calibri"/>
              </a:rPr>
              <a:t>требования к </a:t>
            </a:r>
            <a:r>
              <a:rPr sz="2100" spc="3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предметным</a:t>
            </a:r>
            <a:r>
              <a:rPr sz="2100" spc="-13" dirty="0">
                <a:latin typeface="Calibri"/>
                <a:cs typeface="Calibri"/>
              </a:rPr>
              <a:t> </a:t>
            </a:r>
            <a:r>
              <a:rPr sz="2100" spc="-20" dirty="0">
                <a:latin typeface="Calibri"/>
                <a:cs typeface="Calibri"/>
              </a:rPr>
              <a:t>результатам</a:t>
            </a:r>
            <a:r>
              <a:rPr sz="2100" spc="3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по</a:t>
            </a:r>
            <a:r>
              <a:rPr sz="2100" spc="3" dirty="0">
                <a:latin typeface="Calibri"/>
                <a:cs typeface="Calibri"/>
              </a:rPr>
              <a:t> </a:t>
            </a:r>
            <a:r>
              <a:rPr sz="2100" spc="-13" dirty="0">
                <a:latin typeface="Calibri"/>
                <a:cs typeface="Calibri"/>
              </a:rPr>
              <a:t>каждой</a:t>
            </a:r>
            <a:r>
              <a:rPr sz="2100" spc="-3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учебной</a:t>
            </a:r>
            <a:r>
              <a:rPr sz="2100" spc="-17" dirty="0">
                <a:latin typeface="Calibri"/>
                <a:cs typeface="Calibri"/>
              </a:rPr>
              <a:t> </a:t>
            </a:r>
            <a:r>
              <a:rPr sz="2100" spc="-3" dirty="0">
                <a:latin typeface="Calibri"/>
                <a:cs typeface="Calibri"/>
              </a:rPr>
              <a:t>дисциплине.</a:t>
            </a:r>
            <a:endParaRPr sz="21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873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0202" y="174172"/>
            <a:ext cx="878559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ОТЛИЧИЯ</a:t>
            </a:r>
            <a:r>
              <a:rPr spc="-25" dirty="0"/>
              <a:t> </a:t>
            </a:r>
            <a:r>
              <a:rPr spc="-15" dirty="0"/>
              <a:t>ФГОС</a:t>
            </a:r>
            <a:r>
              <a:rPr spc="-10" dirty="0"/>
              <a:t> </a:t>
            </a:r>
            <a:r>
              <a:rPr spc="-5" dirty="0"/>
              <a:t>ООО</a:t>
            </a:r>
            <a:r>
              <a:rPr spc="-10" dirty="0"/>
              <a:t> </a:t>
            </a:r>
            <a:r>
              <a:rPr spc="-5" dirty="0" smtClean="0"/>
              <a:t>20</a:t>
            </a:r>
            <a:r>
              <a:rPr lang="ru-RU" spc="-5" dirty="0" smtClean="0"/>
              <a:t>09</a:t>
            </a:r>
            <a:r>
              <a:rPr spc="-5" dirty="0" smtClean="0"/>
              <a:t> </a:t>
            </a:r>
            <a:r>
              <a:rPr dirty="0"/>
              <a:t>и</a:t>
            </a:r>
            <a:r>
              <a:rPr spc="-15" dirty="0"/>
              <a:t> </a:t>
            </a:r>
            <a:r>
              <a:rPr spc="-5" dirty="0" smtClean="0"/>
              <a:t>202</a:t>
            </a:r>
            <a:r>
              <a:rPr lang="ru-RU" spc="-5" dirty="0" smtClean="0"/>
              <a:t>1</a:t>
            </a:r>
            <a:r>
              <a:rPr spc="-5" dirty="0" smtClean="0"/>
              <a:t>:</a:t>
            </a:r>
            <a:endParaRPr spc="-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4001162"/>
              </p:ext>
            </p:extLst>
          </p:nvPr>
        </p:nvGraphicFramePr>
        <p:xfrm>
          <a:off x="65314" y="787909"/>
          <a:ext cx="12104915" cy="59938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77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57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6047">
                <a:tc>
                  <a:txBody>
                    <a:bodyPr/>
                    <a:lstStyle/>
                    <a:p>
                      <a:pPr marL="62674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09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8719">
                <a:tc>
                  <a:txBody>
                    <a:bodyPr/>
                    <a:lstStyle/>
                    <a:p>
                      <a:pPr marL="91440" marR="3079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Срок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получения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5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лет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Не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установлено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сокращение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Срок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получения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ООО –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не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более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лет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20" dirty="0">
                          <a:latin typeface="Arial"/>
                          <a:cs typeface="Arial"/>
                        </a:rPr>
                        <a:t>Может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быть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сокращен</a:t>
                      </a:r>
                      <a:r>
                        <a:rPr sz="18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для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обучающихся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 индивидуальным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учебным</a:t>
                      </a:r>
                      <a:r>
                        <a:rPr sz="18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планам</a:t>
                      </a: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41674">
                <a:tc>
                  <a:txBody>
                    <a:bodyPr/>
                    <a:lstStyle/>
                    <a:p>
                      <a:pPr marL="91440" marR="6629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Общие,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размытые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формулировки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результатов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освоения </a:t>
                      </a:r>
                      <a:r>
                        <a:rPr sz="1800" spc="-4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образовательной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программы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Отказ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от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размытых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формулировок.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 marR="4984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А)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Например,</a:t>
                      </a:r>
                      <a:r>
                        <a:rPr sz="18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метапредметные</a:t>
                      </a:r>
                      <a:r>
                        <a:rPr sz="18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40" dirty="0">
                          <a:latin typeface="Arial"/>
                          <a:cs typeface="Arial"/>
                        </a:rPr>
                        <a:t>результаты</a:t>
                      </a:r>
                      <a:r>
                        <a:rPr sz="18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УУ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познавательных</a:t>
                      </a:r>
                      <a:r>
                        <a:rPr sz="18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действиях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выделяются: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434340" indent="-343535">
                        <a:lnSpc>
                          <a:spcPct val="100000"/>
                        </a:lnSpc>
                        <a:buAutoNum type="arabicPeriod"/>
                        <a:tabLst>
                          <a:tab pos="434340" algn="l"/>
                          <a:tab pos="434975" algn="l"/>
                        </a:tabLst>
                      </a:pPr>
                      <a:r>
                        <a:rPr sz="1800" spc="-15" dirty="0">
                          <a:latin typeface="Arial"/>
                          <a:cs typeface="Arial"/>
                        </a:rPr>
                        <a:t>Базовые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логические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действия.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434340" indent="-343535">
                        <a:lnSpc>
                          <a:spcPct val="100000"/>
                        </a:lnSpc>
                        <a:spcBef>
                          <a:spcPts val="5"/>
                        </a:spcBef>
                        <a:buAutoNum type="arabicPeriod"/>
                        <a:tabLst>
                          <a:tab pos="434340" algn="l"/>
                          <a:tab pos="434975" algn="l"/>
                        </a:tabLst>
                      </a:pPr>
                      <a:r>
                        <a:rPr sz="1800" spc="-15" dirty="0">
                          <a:latin typeface="Arial"/>
                          <a:cs typeface="Arial"/>
                        </a:rPr>
                        <a:t>Базовые</a:t>
                      </a:r>
                      <a:r>
                        <a:rPr sz="18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исследовательские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действия.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434340" indent="-343535">
                        <a:lnSpc>
                          <a:spcPct val="100000"/>
                        </a:lnSpc>
                        <a:buAutoNum type="arabicPeriod"/>
                        <a:tabLst>
                          <a:tab pos="434340" algn="l"/>
                          <a:tab pos="434975" algn="l"/>
                        </a:tabLst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Работа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информацией;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 marR="117475">
                        <a:lnSpc>
                          <a:spcPct val="100000"/>
                        </a:lnSpc>
                      </a:pPr>
                      <a:r>
                        <a:rPr sz="1800" cap="small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25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ни</a:t>
                      </a:r>
                      <a:r>
                        <a:rPr sz="1800" spc="4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1800" spc="-45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ти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ных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ейств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ях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ыд</a:t>
                      </a:r>
                      <a:r>
                        <a:rPr sz="1800" spc="-7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ля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ю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ся </a:t>
                      </a:r>
                      <a:r>
                        <a:rPr sz="1800" spc="-85" dirty="0">
                          <a:latin typeface="Arial"/>
                          <a:cs typeface="Arial"/>
                        </a:rPr>
                        <a:t>б</a:t>
                      </a:r>
                      <a:r>
                        <a:rPr sz="1800" spc="2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ок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«Об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щ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ени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»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«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стн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ая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я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800" spc="-7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льность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»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;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УУ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регулятивных</a:t>
                      </a:r>
                      <a:r>
                        <a:rPr sz="18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действиях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выделяются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блоки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«Самоорганизация»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и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«Самоконтроль»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(п.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43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ФГОС).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 marR="487045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Б)</a:t>
                      </a:r>
                      <a:r>
                        <a:rPr sz="18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Личностные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40" dirty="0">
                          <a:latin typeface="Arial"/>
                          <a:cs typeface="Arial"/>
                        </a:rPr>
                        <a:t>результаты</a:t>
                      </a:r>
                      <a:r>
                        <a:rPr sz="18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достигаются через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направления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воспитания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(п.</a:t>
                      </a:r>
                      <a:r>
                        <a:rPr sz="18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42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ФГОС).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В)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подробно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указан</a:t>
                      </a:r>
                      <a:r>
                        <a:rPr sz="18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перечень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предметных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результатов,</a:t>
                      </a:r>
                      <a:r>
                        <a:rPr sz="18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тех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навыков,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которыми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Arial"/>
                          <a:cs typeface="Arial"/>
                        </a:rPr>
                        <a:t>должен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обладать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ученик</a:t>
                      </a:r>
                      <a:r>
                        <a:rPr sz="18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рамках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каждой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 дисциплины</a:t>
                      </a:r>
                      <a:r>
                        <a:rPr sz="18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(уметь</a:t>
                      </a:r>
                      <a:r>
                        <a:rPr sz="18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доказать,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91440" marR="471805">
                        <a:lnSpc>
                          <a:spcPct val="100000"/>
                        </a:lnSpc>
                      </a:pPr>
                      <a:r>
                        <a:rPr sz="1800" spc="-15" dirty="0">
                          <a:latin typeface="Arial"/>
                          <a:cs typeface="Arial"/>
                        </a:rPr>
                        <a:t>интерпретировать,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оперировать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понятиями,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решать</a:t>
                      </a:r>
                      <a:r>
                        <a:rPr sz="18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задачи,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иностранному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языку)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FBE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711896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3229" y="289306"/>
            <a:ext cx="890961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spc="-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5566809"/>
              </p:ext>
            </p:extLst>
          </p:nvPr>
        </p:nvGraphicFramePr>
        <p:xfrm>
          <a:off x="43543" y="1403350"/>
          <a:ext cx="12115800" cy="54002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03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123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6117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09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ФГОС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ООО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</a:t>
                      </a:r>
                      <a:r>
                        <a:rPr lang="ru-RU" sz="1800" b="1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8400">
                <a:tc>
                  <a:txBody>
                    <a:bodyPr/>
                    <a:lstStyle/>
                    <a:p>
                      <a:pPr marL="90805" marR="12192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200" spc="-15" dirty="0">
                          <a:latin typeface="Arial"/>
                          <a:cs typeface="Arial"/>
                        </a:rPr>
                        <a:t>Использование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электронных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средств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обучения,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дистанционных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технологий: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требований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не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устанавливал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5115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200" spc="-15" dirty="0">
                          <a:latin typeface="Arial"/>
                          <a:cs typeface="Arial"/>
                        </a:rPr>
                        <a:t>Использование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электронных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средств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обучения,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дистанционных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технологий: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фиксируется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право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школы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применять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различные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образовательные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 технологии.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Это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нововведение</a:t>
                      </a:r>
                      <a:r>
                        <a:rPr sz="22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поможет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школе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обосновать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перед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родителями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использование,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например,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электронного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обучения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дистанционных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образовательных</a:t>
                      </a:r>
                      <a:r>
                        <a:rPr sz="22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технологий.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25704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200" spc="-20" dirty="0">
                          <a:latin typeface="Arial"/>
                          <a:cs typeface="Arial"/>
                        </a:rPr>
                        <a:t>Деление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учеников</a:t>
                      </a:r>
                      <a:r>
                        <a:rPr sz="22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группы: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200" spc="-5" dirty="0">
                          <a:latin typeface="Arial"/>
                          <a:cs typeface="Arial"/>
                        </a:rPr>
                        <a:t>норм</a:t>
                      </a:r>
                      <a:r>
                        <a:rPr sz="2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не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устанавливал.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64833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200" spc="-20" dirty="0">
                          <a:latin typeface="Arial"/>
                          <a:cs typeface="Arial"/>
                        </a:rPr>
                        <a:t>Деление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учеников</a:t>
                      </a:r>
                      <a:r>
                        <a:rPr sz="22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на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группы: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разрешено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организовать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образовательную</a:t>
                      </a:r>
                      <a:r>
                        <a:rPr sz="22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деятельность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при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помощи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деления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группы.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Обучение</a:t>
                      </a:r>
                      <a:r>
                        <a:rPr sz="22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2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группах</a:t>
                      </a:r>
                      <a:endParaRPr sz="2200" dirty="0">
                        <a:latin typeface="Arial"/>
                        <a:cs typeface="Arial"/>
                      </a:endParaRPr>
                    </a:p>
                    <a:p>
                      <a:pPr marL="92075" marR="316865">
                        <a:lnSpc>
                          <a:spcPct val="100000"/>
                        </a:lnSpc>
                      </a:pPr>
                      <a:r>
                        <a:rPr sz="2200" spc="-10" dirty="0">
                          <a:latin typeface="Arial"/>
                          <a:cs typeface="Arial"/>
                        </a:rPr>
                        <a:t>можно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строить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по-разному:</a:t>
                      </a:r>
                      <a:r>
                        <a:rPr sz="22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учетом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успеваемости, </a:t>
                      </a:r>
                      <a:r>
                        <a:rPr sz="22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образовательных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потребностей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latin typeface="Arial"/>
                          <a:cs typeface="Arial"/>
                        </a:rPr>
                        <a:t>интересов,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целей. </a:t>
                      </a:r>
                      <a:r>
                        <a:rPr sz="2200" spc="-5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Это</a:t>
                      </a:r>
                      <a:r>
                        <a:rPr sz="2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позволит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0" dirty="0">
                          <a:latin typeface="Arial"/>
                          <a:cs typeface="Arial"/>
                        </a:rPr>
                        <a:t>учителям</a:t>
                      </a:r>
                      <a:r>
                        <a:rPr sz="22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5" dirty="0">
                          <a:latin typeface="Arial"/>
                          <a:cs typeface="Arial"/>
                        </a:rPr>
                        <a:t>реализовывать </a:t>
                      </a:r>
                      <a:r>
                        <a:rPr sz="2200" spc="-10" dirty="0">
                          <a:latin typeface="Arial"/>
                          <a:cs typeface="Arial"/>
                        </a:rPr>
                        <a:t> дифференцированный</a:t>
                      </a:r>
                      <a:r>
                        <a:rPr sz="22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5" dirty="0">
                          <a:latin typeface="Arial"/>
                          <a:cs typeface="Arial"/>
                        </a:rPr>
                        <a:t>подход.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517775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1707</Words>
  <PresentationFormat>Произвольный</PresentationFormat>
  <Paragraphs>265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Легкий дым</vt:lpstr>
      <vt:lpstr>Современный урок как условие выхода на  новые образовательные результаты в ходе реализации стандартов третьего поколения</vt:lpstr>
      <vt:lpstr>План:</vt:lpstr>
      <vt:lpstr>Слайд 3</vt:lpstr>
      <vt:lpstr>Что такое ФГОС?</vt:lpstr>
      <vt:lpstr>Основная задача  ФГОС-</vt:lpstr>
      <vt:lpstr>Какие бывают  ФГОС?</vt:lpstr>
      <vt:lpstr>Первое поколение образовательных стандартов</vt:lpstr>
      <vt:lpstr>ОТЛИЧИЯ ФГОС ООО 2009 и 2021:</vt:lpstr>
      <vt:lpstr>ОТЛИЧИЯ ФГОС ООО 2009 и 2021:</vt:lpstr>
      <vt:lpstr>ОТЛИЧИЯ ФГОС ООО 2009 и 2021:</vt:lpstr>
      <vt:lpstr>ОТЛИЧИЯ ФГОС ООО 2009 и 2021:</vt:lpstr>
      <vt:lpstr>ОТЛИЧИЯ ФГОС ООО 2009 и 2021:</vt:lpstr>
      <vt:lpstr>ОТЛИЧИЯ ФГОС ООО 2009 и 2021: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Структура урока  «открытия» нового знания </vt:lpstr>
      <vt:lpstr>Структура урока  рефлексии</vt:lpstr>
      <vt:lpstr>Структура урока  развивающего контроля </vt:lpstr>
      <vt:lpstr>Структура урока общеметодологической направленности</vt:lpstr>
      <vt:lpstr>Слайд 26</vt:lpstr>
      <vt:lpstr>Слайд 27</vt:lpstr>
      <vt:lpstr>Максимально возможный балл – 16, минимально необходимый – 8, при условии ненулевых оценок первых пяти параметров.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Современный урок как условие выхода на  новые образовательные результаты в ходе реализации стандартов третьего поколения</dc:title>
  <cp:lastModifiedBy>Сергей Првоторов</cp:lastModifiedBy>
  <cp:revision>1</cp:revision>
  <dcterms:created xsi:type="dcterms:W3CDTF">2022-10-29T14:53:12Z</dcterms:created>
  <dcterms:modified xsi:type="dcterms:W3CDTF">2024-02-13T15:35:55Z</dcterms:modified>
</cp:coreProperties>
</file>