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8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76264" y="908796"/>
            <a:ext cx="481710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660063" y="339569"/>
            <a:ext cx="1173480" cy="554355"/>
          </a:xfrm>
          <a:custGeom>
            <a:avLst/>
            <a:gdLst/>
            <a:ahLst/>
            <a:cxnLst/>
            <a:rect l="l" t="t" r="r" b="b"/>
            <a:pathLst>
              <a:path w="1173479" h="554355">
                <a:moveTo>
                  <a:pt x="586463" y="554138"/>
                </a:moveTo>
                <a:lnTo>
                  <a:pt x="522549" y="552512"/>
                </a:lnTo>
                <a:lnTo>
                  <a:pt x="460631" y="547748"/>
                </a:lnTo>
                <a:lnTo>
                  <a:pt x="401067" y="540015"/>
                </a:lnTo>
                <a:lnTo>
                  <a:pt x="344214" y="529482"/>
                </a:lnTo>
                <a:lnTo>
                  <a:pt x="290430" y="516319"/>
                </a:lnTo>
                <a:lnTo>
                  <a:pt x="240073" y="500694"/>
                </a:lnTo>
                <a:lnTo>
                  <a:pt x="193499" y="482776"/>
                </a:lnTo>
                <a:lnTo>
                  <a:pt x="151066" y="462735"/>
                </a:lnTo>
                <a:lnTo>
                  <a:pt x="113131" y="440740"/>
                </a:lnTo>
                <a:lnTo>
                  <a:pt x="80052" y="416961"/>
                </a:lnTo>
                <a:lnTo>
                  <a:pt x="29891" y="364724"/>
                </a:lnTo>
                <a:lnTo>
                  <a:pt x="3440" y="307377"/>
                </a:lnTo>
                <a:lnTo>
                  <a:pt x="0" y="277211"/>
                </a:lnTo>
                <a:lnTo>
                  <a:pt x="3440" y="246992"/>
                </a:lnTo>
                <a:lnTo>
                  <a:pt x="29891" y="189560"/>
                </a:lnTo>
                <a:lnTo>
                  <a:pt x="80052" y="137261"/>
                </a:lnTo>
                <a:lnTo>
                  <a:pt x="113131" y="113459"/>
                </a:lnTo>
                <a:lnTo>
                  <a:pt x="151066" y="91445"/>
                </a:lnTo>
                <a:lnTo>
                  <a:pt x="193499" y="71390"/>
                </a:lnTo>
                <a:lnTo>
                  <a:pt x="240073" y="53462"/>
                </a:lnTo>
                <a:lnTo>
                  <a:pt x="290430" y="37829"/>
                </a:lnTo>
                <a:lnTo>
                  <a:pt x="344214" y="24660"/>
                </a:lnTo>
                <a:lnTo>
                  <a:pt x="401067" y="14124"/>
                </a:lnTo>
                <a:lnTo>
                  <a:pt x="460631" y="6390"/>
                </a:lnTo>
                <a:lnTo>
                  <a:pt x="522549" y="1625"/>
                </a:lnTo>
                <a:lnTo>
                  <a:pt x="586463" y="0"/>
                </a:lnTo>
                <a:lnTo>
                  <a:pt x="650378" y="1625"/>
                </a:lnTo>
                <a:lnTo>
                  <a:pt x="712296" y="6390"/>
                </a:lnTo>
                <a:lnTo>
                  <a:pt x="771860" y="14124"/>
                </a:lnTo>
                <a:lnTo>
                  <a:pt x="828713" y="24660"/>
                </a:lnTo>
                <a:lnTo>
                  <a:pt x="882497" y="37829"/>
                </a:lnTo>
                <a:lnTo>
                  <a:pt x="932854" y="53462"/>
                </a:lnTo>
                <a:lnTo>
                  <a:pt x="979428" y="71390"/>
                </a:lnTo>
                <a:lnTo>
                  <a:pt x="1021861" y="91445"/>
                </a:lnTo>
                <a:lnTo>
                  <a:pt x="1059796" y="113459"/>
                </a:lnTo>
                <a:lnTo>
                  <a:pt x="1092875" y="137261"/>
                </a:lnTo>
                <a:lnTo>
                  <a:pt x="1143036" y="189560"/>
                </a:lnTo>
                <a:lnTo>
                  <a:pt x="1169487" y="246992"/>
                </a:lnTo>
                <a:lnTo>
                  <a:pt x="1172927" y="277211"/>
                </a:lnTo>
                <a:lnTo>
                  <a:pt x="1169487" y="307377"/>
                </a:lnTo>
                <a:lnTo>
                  <a:pt x="1143036" y="364724"/>
                </a:lnTo>
                <a:lnTo>
                  <a:pt x="1092875" y="416961"/>
                </a:lnTo>
                <a:lnTo>
                  <a:pt x="1059796" y="440740"/>
                </a:lnTo>
                <a:lnTo>
                  <a:pt x="1021861" y="462735"/>
                </a:lnTo>
                <a:lnTo>
                  <a:pt x="979428" y="482776"/>
                </a:lnTo>
                <a:lnTo>
                  <a:pt x="932854" y="500694"/>
                </a:lnTo>
                <a:lnTo>
                  <a:pt x="882497" y="516319"/>
                </a:lnTo>
                <a:lnTo>
                  <a:pt x="828713" y="529482"/>
                </a:lnTo>
                <a:lnTo>
                  <a:pt x="771860" y="540015"/>
                </a:lnTo>
                <a:lnTo>
                  <a:pt x="712296" y="547748"/>
                </a:lnTo>
                <a:lnTo>
                  <a:pt x="650378" y="552512"/>
                </a:lnTo>
                <a:lnTo>
                  <a:pt x="586463" y="554138"/>
                </a:lnTo>
                <a:close/>
              </a:path>
            </a:pathLst>
          </a:custGeom>
          <a:solidFill>
            <a:srgbClr val="281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678650" y="360432"/>
            <a:ext cx="1133475" cy="509905"/>
          </a:xfrm>
          <a:custGeom>
            <a:avLst/>
            <a:gdLst/>
            <a:ahLst/>
            <a:cxnLst/>
            <a:rect l="l" t="t" r="r" b="b"/>
            <a:pathLst>
              <a:path w="1133475" h="509905">
                <a:moveTo>
                  <a:pt x="566734" y="509555"/>
                </a:moveTo>
                <a:lnTo>
                  <a:pt x="500621" y="507842"/>
                </a:lnTo>
                <a:lnTo>
                  <a:pt x="436753" y="502828"/>
                </a:lnTo>
                <a:lnTo>
                  <a:pt x="375555" y="494705"/>
                </a:lnTo>
                <a:lnTo>
                  <a:pt x="317452" y="483663"/>
                </a:lnTo>
                <a:lnTo>
                  <a:pt x="262867" y="469893"/>
                </a:lnTo>
                <a:lnTo>
                  <a:pt x="212226" y="453585"/>
                </a:lnTo>
                <a:lnTo>
                  <a:pt x="165952" y="434929"/>
                </a:lnTo>
                <a:lnTo>
                  <a:pt x="124471" y="414118"/>
                </a:lnTo>
                <a:lnTo>
                  <a:pt x="88207" y="391340"/>
                </a:lnTo>
                <a:lnTo>
                  <a:pt x="57584" y="366787"/>
                </a:lnTo>
                <a:lnTo>
                  <a:pt x="14962" y="313118"/>
                </a:lnTo>
                <a:lnTo>
                  <a:pt x="0" y="254634"/>
                </a:lnTo>
                <a:lnTo>
                  <a:pt x="3811" y="224943"/>
                </a:lnTo>
                <a:lnTo>
                  <a:pt x="33028" y="168766"/>
                </a:lnTo>
                <a:lnTo>
                  <a:pt x="88207" y="118139"/>
                </a:lnTo>
                <a:lnTo>
                  <a:pt x="124471" y="95384"/>
                </a:lnTo>
                <a:lnTo>
                  <a:pt x="165952" y="74590"/>
                </a:lnTo>
                <a:lnTo>
                  <a:pt x="212226" y="55948"/>
                </a:lnTo>
                <a:lnTo>
                  <a:pt x="262867" y="39649"/>
                </a:lnTo>
                <a:lnTo>
                  <a:pt x="317452" y="25885"/>
                </a:lnTo>
                <a:lnTo>
                  <a:pt x="375555" y="14847"/>
                </a:lnTo>
                <a:lnTo>
                  <a:pt x="436753" y="6726"/>
                </a:lnTo>
                <a:lnTo>
                  <a:pt x="500621" y="1713"/>
                </a:lnTo>
                <a:lnTo>
                  <a:pt x="566734" y="0"/>
                </a:lnTo>
                <a:lnTo>
                  <a:pt x="632794" y="1713"/>
                </a:lnTo>
                <a:lnTo>
                  <a:pt x="696624" y="6726"/>
                </a:lnTo>
                <a:lnTo>
                  <a:pt x="757798" y="14847"/>
                </a:lnTo>
                <a:lnTo>
                  <a:pt x="815890" y="25885"/>
                </a:lnTo>
                <a:lnTo>
                  <a:pt x="870473" y="39649"/>
                </a:lnTo>
                <a:lnTo>
                  <a:pt x="921121" y="55948"/>
                </a:lnTo>
                <a:lnTo>
                  <a:pt x="967408" y="74590"/>
                </a:lnTo>
                <a:lnTo>
                  <a:pt x="1008906" y="95384"/>
                </a:lnTo>
                <a:lnTo>
                  <a:pt x="1045190" y="118139"/>
                </a:lnTo>
                <a:lnTo>
                  <a:pt x="1075833" y="142663"/>
                </a:lnTo>
                <a:lnTo>
                  <a:pt x="1118490" y="196257"/>
                </a:lnTo>
                <a:lnTo>
                  <a:pt x="1133468" y="254634"/>
                </a:lnTo>
                <a:lnTo>
                  <a:pt x="1129652" y="284383"/>
                </a:lnTo>
                <a:lnTo>
                  <a:pt x="1100408" y="340650"/>
                </a:lnTo>
                <a:lnTo>
                  <a:pt x="1045190" y="391340"/>
                </a:lnTo>
                <a:lnTo>
                  <a:pt x="1008906" y="414118"/>
                </a:lnTo>
                <a:lnTo>
                  <a:pt x="967408" y="434929"/>
                </a:lnTo>
                <a:lnTo>
                  <a:pt x="921121" y="453585"/>
                </a:lnTo>
                <a:lnTo>
                  <a:pt x="870473" y="469893"/>
                </a:lnTo>
                <a:lnTo>
                  <a:pt x="815890" y="483663"/>
                </a:lnTo>
                <a:lnTo>
                  <a:pt x="757798" y="494705"/>
                </a:lnTo>
                <a:lnTo>
                  <a:pt x="696624" y="502828"/>
                </a:lnTo>
                <a:lnTo>
                  <a:pt x="632794" y="507842"/>
                </a:lnTo>
                <a:lnTo>
                  <a:pt x="566734" y="509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678650" y="360432"/>
            <a:ext cx="1133475" cy="509905"/>
          </a:xfrm>
          <a:custGeom>
            <a:avLst/>
            <a:gdLst/>
            <a:ahLst/>
            <a:cxnLst/>
            <a:rect l="l" t="t" r="r" b="b"/>
            <a:pathLst>
              <a:path w="1133475" h="509905">
                <a:moveTo>
                  <a:pt x="1133468" y="254634"/>
                </a:moveTo>
                <a:lnTo>
                  <a:pt x="1118490" y="313118"/>
                </a:lnTo>
                <a:lnTo>
                  <a:pt x="1075833" y="366787"/>
                </a:lnTo>
                <a:lnTo>
                  <a:pt x="1045190" y="391340"/>
                </a:lnTo>
                <a:lnTo>
                  <a:pt x="1008906" y="414118"/>
                </a:lnTo>
                <a:lnTo>
                  <a:pt x="967408" y="434929"/>
                </a:lnTo>
                <a:lnTo>
                  <a:pt x="921121" y="453585"/>
                </a:lnTo>
                <a:lnTo>
                  <a:pt x="870473" y="469893"/>
                </a:lnTo>
                <a:lnTo>
                  <a:pt x="815890" y="483663"/>
                </a:lnTo>
                <a:lnTo>
                  <a:pt x="757798" y="494705"/>
                </a:lnTo>
                <a:lnTo>
                  <a:pt x="696624" y="502828"/>
                </a:lnTo>
                <a:lnTo>
                  <a:pt x="632794" y="507842"/>
                </a:lnTo>
                <a:lnTo>
                  <a:pt x="566734" y="509555"/>
                </a:lnTo>
                <a:lnTo>
                  <a:pt x="500621" y="507842"/>
                </a:lnTo>
                <a:lnTo>
                  <a:pt x="436753" y="502828"/>
                </a:lnTo>
                <a:lnTo>
                  <a:pt x="375555" y="494705"/>
                </a:lnTo>
                <a:lnTo>
                  <a:pt x="317452" y="483663"/>
                </a:lnTo>
                <a:lnTo>
                  <a:pt x="262867" y="469893"/>
                </a:lnTo>
                <a:lnTo>
                  <a:pt x="212226" y="453585"/>
                </a:lnTo>
                <a:lnTo>
                  <a:pt x="165952" y="434929"/>
                </a:lnTo>
                <a:lnTo>
                  <a:pt x="124471" y="414118"/>
                </a:lnTo>
                <a:lnTo>
                  <a:pt x="88207" y="391340"/>
                </a:lnTo>
                <a:lnTo>
                  <a:pt x="57584" y="366787"/>
                </a:lnTo>
                <a:lnTo>
                  <a:pt x="14962" y="313118"/>
                </a:lnTo>
                <a:lnTo>
                  <a:pt x="0" y="254634"/>
                </a:lnTo>
                <a:lnTo>
                  <a:pt x="3811" y="224943"/>
                </a:lnTo>
                <a:lnTo>
                  <a:pt x="33028" y="168766"/>
                </a:lnTo>
                <a:lnTo>
                  <a:pt x="88207" y="118139"/>
                </a:lnTo>
                <a:lnTo>
                  <a:pt x="124471" y="95384"/>
                </a:lnTo>
                <a:lnTo>
                  <a:pt x="165952" y="74590"/>
                </a:lnTo>
                <a:lnTo>
                  <a:pt x="212226" y="55948"/>
                </a:lnTo>
                <a:lnTo>
                  <a:pt x="262867" y="39649"/>
                </a:lnTo>
                <a:lnTo>
                  <a:pt x="317452" y="25885"/>
                </a:lnTo>
                <a:lnTo>
                  <a:pt x="375555" y="14847"/>
                </a:lnTo>
                <a:lnTo>
                  <a:pt x="436753" y="6726"/>
                </a:lnTo>
                <a:lnTo>
                  <a:pt x="500621" y="1713"/>
                </a:lnTo>
                <a:lnTo>
                  <a:pt x="566734" y="0"/>
                </a:lnTo>
                <a:lnTo>
                  <a:pt x="632794" y="1713"/>
                </a:lnTo>
                <a:lnTo>
                  <a:pt x="696624" y="6726"/>
                </a:lnTo>
                <a:lnTo>
                  <a:pt x="757798" y="14847"/>
                </a:lnTo>
                <a:lnTo>
                  <a:pt x="815890" y="25885"/>
                </a:lnTo>
                <a:lnTo>
                  <a:pt x="870473" y="39649"/>
                </a:lnTo>
                <a:lnTo>
                  <a:pt x="921121" y="55948"/>
                </a:lnTo>
                <a:lnTo>
                  <a:pt x="967408" y="74590"/>
                </a:lnTo>
                <a:lnTo>
                  <a:pt x="1008906" y="95384"/>
                </a:lnTo>
                <a:lnTo>
                  <a:pt x="1045190" y="118139"/>
                </a:lnTo>
                <a:lnTo>
                  <a:pt x="1075833" y="142663"/>
                </a:lnTo>
                <a:lnTo>
                  <a:pt x="1118490" y="196257"/>
                </a:lnTo>
                <a:lnTo>
                  <a:pt x="1133468" y="254634"/>
                </a:lnTo>
                <a:close/>
              </a:path>
            </a:pathLst>
          </a:custGeom>
          <a:ln w="3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17856" y="484749"/>
            <a:ext cx="113030" cy="83185"/>
          </a:xfrm>
          <a:custGeom>
            <a:avLst/>
            <a:gdLst/>
            <a:ahLst/>
            <a:cxnLst/>
            <a:rect l="l" t="t" r="r" b="b"/>
            <a:pathLst>
              <a:path w="113029" h="83184">
                <a:moveTo>
                  <a:pt x="112946" y="83163"/>
                </a:moveTo>
                <a:lnTo>
                  <a:pt x="0" y="0"/>
                </a:lnTo>
                <a:lnTo>
                  <a:pt x="75202" y="0"/>
                </a:lnTo>
                <a:lnTo>
                  <a:pt x="95218" y="44010"/>
                </a:lnTo>
                <a:lnTo>
                  <a:pt x="112946" y="831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117857" y="484749"/>
            <a:ext cx="113030" cy="83185"/>
          </a:xfrm>
          <a:custGeom>
            <a:avLst/>
            <a:gdLst/>
            <a:ahLst/>
            <a:cxnLst/>
            <a:rect l="l" t="t" r="r" b="b"/>
            <a:pathLst>
              <a:path w="113029" h="83184">
                <a:moveTo>
                  <a:pt x="112946" y="83163"/>
                </a:moveTo>
                <a:lnTo>
                  <a:pt x="0" y="0"/>
                </a:lnTo>
                <a:lnTo>
                  <a:pt x="75202" y="0"/>
                </a:lnTo>
                <a:lnTo>
                  <a:pt x="95218" y="44010"/>
                </a:lnTo>
                <a:lnTo>
                  <a:pt x="112946" y="83163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205641" y="484749"/>
            <a:ext cx="77470" cy="85725"/>
          </a:xfrm>
          <a:custGeom>
            <a:avLst/>
            <a:gdLst/>
            <a:ahLst/>
            <a:cxnLst/>
            <a:rect l="l" t="t" r="r" b="b"/>
            <a:pathLst>
              <a:path w="77470" h="85725">
                <a:moveTo>
                  <a:pt x="38601" y="85164"/>
                </a:moveTo>
                <a:lnTo>
                  <a:pt x="17728" y="38866"/>
                </a:lnTo>
                <a:lnTo>
                  <a:pt x="0" y="0"/>
                </a:lnTo>
                <a:lnTo>
                  <a:pt x="77203" y="0"/>
                </a:lnTo>
                <a:lnTo>
                  <a:pt x="59761" y="38866"/>
                </a:lnTo>
                <a:lnTo>
                  <a:pt x="38601" y="85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205642" y="484749"/>
            <a:ext cx="77470" cy="85725"/>
          </a:xfrm>
          <a:custGeom>
            <a:avLst/>
            <a:gdLst/>
            <a:ahLst/>
            <a:cxnLst/>
            <a:rect l="l" t="t" r="r" b="b"/>
            <a:pathLst>
              <a:path w="77470" h="85725">
                <a:moveTo>
                  <a:pt x="77203" y="0"/>
                </a:moveTo>
                <a:lnTo>
                  <a:pt x="59761" y="38866"/>
                </a:lnTo>
                <a:lnTo>
                  <a:pt x="38601" y="85164"/>
                </a:lnTo>
                <a:lnTo>
                  <a:pt x="17728" y="38866"/>
                </a:lnTo>
                <a:lnTo>
                  <a:pt x="0" y="0"/>
                </a:lnTo>
                <a:lnTo>
                  <a:pt x="77203" y="0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257684" y="484749"/>
            <a:ext cx="113664" cy="83185"/>
          </a:xfrm>
          <a:custGeom>
            <a:avLst/>
            <a:gdLst/>
            <a:ahLst/>
            <a:cxnLst/>
            <a:rect l="l" t="t" r="r" b="b"/>
            <a:pathLst>
              <a:path w="113665" h="83184">
                <a:moveTo>
                  <a:pt x="0" y="83163"/>
                </a:moveTo>
                <a:lnTo>
                  <a:pt x="17728" y="44010"/>
                </a:lnTo>
                <a:lnTo>
                  <a:pt x="37744" y="0"/>
                </a:lnTo>
                <a:lnTo>
                  <a:pt x="113232" y="0"/>
                </a:lnTo>
                <a:lnTo>
                  <a:pt x="0" y="831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257685" y="484749"/>
            <a:ext cx="113664" cy="83185"/>
          </a:xfrm>
          <a:custGeom>
            <a:avLst/>
            <a:gdLst/>
            <a:ahLst/>
            <a:cxnLst/>
            <a:rect l="l" t="t" r="r" b="b"/>
            <a:pathLst>
              <a:path w="113665" h="83184">
                <a:moveTo>
                  <a:pt x="113232" y="0"/>
                </a:moveTo>
                <a:lnTo>
                  <a:pt x="0" y="83163"/>
                </a:lnTo>
                <a:lnTo>
                  <a:pt x="17728" y="44010"/>
                </a:lnTo>
                <a:lnTo>
                  <a:pt x="37744" y="0"/>
                </a:lnTo>
                <a:lnTo>
                  <a:pt x="113232" y="0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302578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17728" y="16861"/>
                </a:lnTo>
                <a:lnTo>
                  <a:pt x="35170" y="0"/>
                </a:lnTo>
                <a:lnTo>
                  <a:pt x="70341" y="3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302579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17728" y="16861"/>
                </a:lnTo>
                <a:lnTo>
                  <a:pt x="35170" y="0"/>
                </a:lnTo>
                <a:lnTo>
                  <a:pt x="70341" y="34008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1255971" y="439309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35170" y="34294"/>
                </a:moveTo>
                <a:lnTo>
                  <a:pt x="17442" y="17147"/>
                </a:lnTo>
                <a:lnTo>
                  <a:pt x="0" y="0"/>
                </a:lnTo>
                <a:lnTo>
                  <a:pt x="70341" y="0"/>
                </a:lnTo>
                <a:lnTo>
                  <a:pt x="52613" y="17147"/>
                </a:lnTo>
                <a:lnTo>
                  <a:pt x="35170" y="34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255972" y="439309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0"/>
                </a:moveTo>
                <a:lnTo>
                  <a:pt x="52613" y="17147"/>
                </a:lnTo>
                <a:lnTo>
                  <a:pt x="35170" y="34294"/>
                </a:lnTo>
                <a:lnTo>
                  <a:pt x="17442" y="17147"/>
                </a:lnTo>
                <a:lnTo>
                  <a:pt x="0" y="0"/>
                </a:lnTo>
                <a:lnTo>
                  <a:pt x="70341" y="0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209079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17728" y="16861"/>
                </a:lnTo>
                <a:lnTo>
                  <a:pt x="35170" y="0"/>
                </a:lnTo>
                <a:lnTo>
                  <a:pt x="52898" y="16861"/>
                </a:lnTo>
                <a:lnTo>
                  <a:pt x="70341" y="3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209080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17728" y="16861"/>
                </a:lnTo>
                <a:lnTo>
                  <a:pt x="35170" y="0"/>
                </a:lnTo>
                <a:lnTo>
                  <a:pt x="52898" y="16861"/>
                </a:lnTo>
                <a:lnTo>
                  <a:pt x="70341" y="34008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162472" y="439309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35170" y="34294"/>
                </a:moveTo>
                <a:lnTo>
                  <a:pt x="17442" y="17147"/>
                </a:lnTo>
                <a:lnTo>
                  <a:pt x="0" y="0"/>
                </a:lnTo>
                <a:lnTo>
                  <a:pt x="70341" y="0"/>
                </a:lnTo>
                <a:lnTo>
                  <a:pt x="52613" y="17147"/>
                </a:lnTo>
                <a:lnTo>
                  <a:pt x="35170" y="34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162473" y="439309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0"/>
                </a:moveTo>
                <a:lnTo>
                  <a:pt x="52613" y="17147"/>
                </a:lnTo>
                <a:lnTo>
                  <a:pt x="35170" y="34294"/>
                </a:lnTo>
                <a:lnTo>
                  <a:pt x="17442" y="17147"/>
                </a:lnTo>
                <a:lnTo>
                  <a:pt x="0" y="0"/>
                </a:lnTo>
                <a:lnTo>
                  <a:pt x="70341" y="0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115579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35170" y="0"/>
                </a:lnTo>
                <a:lnTo>
                  <a:pt x="52898" y="16861"/>
                </a:lnTo>
                <a:lnTo>
                  <a:pt x="70341" y="3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115580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35170" y="0"/>
                </a:lnTo>
                <a:lnTo>
                  <a:pt x="52898" y="16861"/>
                </a:lnTo>
                <a:lnTo>
                  <a:pt x="70341" y="34008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248829" y="523330"/>
            <a:ext cx="217170" cy="234950"/>
          </a:xfrm>
          <a:custGeom>
            <a:avLst/>
            <a:gdLst/>
            <a:ahLst/>
            <a:cxnLst/>
            <a:rect l="l" t="t" r="r" b="b"/>
            <a:pathLst>
              <a:path w="217170" h="234950">
                <a:moveTo>
                  <a:pt x="0" y="234629"/>
                </a:moveTo>
                <a:lnTo>
                  <a:pt x="0" y="117457"/>
                </a:lnTo>
                <a:lnTo>
                  <a:pt x="217028" y="0"/>
                </a:lnTo>
                <a:lnTo>
                  <a:pt x="0" y="234629"/>
                </a:lnTo>
                <a:close/>
              </a:path>
            </a:pathLst>
          </a:custGeom>
          <a:solidFill>
            <a:srgbClr val="281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1021508" y="523330"/>
            <a:ext cx="217170" cy="234950"/>
          </a:xfrm>
          <a:custGeom>
            <a:avLst/>
            <a:gdLst/>
            <a:ahLst/>
            <a:cxnLst/>
            <a:rect l="l" t="t" r="r" b="b"/>
            <a:pathLst>
              <a:path w="217170" h="234950">
                <a:moveTo>
                  <a:pt x="217028" y="234629"/>
                </a:moveTo>
                <a:lnTo>
                  <a:pt x="0" y="0"/>
                </a:lnTo>
                <a:lnTo>
                  <a:pt x="217028" y="117457"/>
                </a:lnTo>
                <a:lnTo>
                  <a:pt x="217028" y="234629"/>
                </a:lnTo>
                <a:close/>
              </a:path>
            </a:pathLst>
          </a:custGeom>
          <a:solidFill>
            <a:srgbClr val="281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829643" y="576486"/>
            <a:ext cx="168910" cy="182880"/>
          </a:xfrm>
          <a:custGeom>
            <a:avLst/>
            <a:gdLst/>
            <a:ahLst/>
            <a:cxnLst/>
            <a:rect l="l" t="t" r="r" b="b"/>
            <a:pathLst>
              <a:path w="168909" h="182879">
                <a:moveTo>
                  <a:pt x="0" y="182331"/>
                </a:moveTo>
                <a:lnTo>
                  <a:pt x="168704" y="0"/>
                </a:lnTo>
                <a:lnTo>
                  <a:pt x="168704" y="91165"/>
                </a:lnTo>
                <a:lnTo>
                  <a:pt x="0" y="182331"/>
                </a:lnTo>
                <a:close/>
              </a:path>
            </a:pathLst>
          </a:custGeom>
          <a:solidFill>
            <a:srgbClr val="81C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1008358" y="576486"/>
            <a:ext cx="168910" cy="182880"/>
          </a:xfrm>
          <a:custGeom>
            <a:avLst/>
            <a:gdLst/>
            <a:ahLst/>
            <a:cxnLst/>
            <a:rect l="l" t="t" r="r" b="b"/>
            <a:pathLst>
              <a:path w="168909" h="182879">
                <a:moveTo>
                  <a:pt x="168704" y="182331"/>
                </a:moveTo>
                <a:lnTo>
                  <a:pt x="0" y="91165"/>
                </a:lnTo>
                <a:lnTo>
                  <a:pt x="0" y="0"/>
                </a:lnTo>
                <a:lnTo>
                  <a:pt x="168704" y="182331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490169" y="577343"/>
            <a:ext cx="167640" cy="180975"/>
          </a:xfrm>
          <a:custGeom>
            <a:avLst/>
            <a:gdLst/>
            <a:ahLst/>
            <a:cxnLst/>
            <a:rect l="l" t="t" r="r" b="b"/>
            <a:pathLst>
              <a:path w="167640" h="180975">
                <a:moveTo>
                  <a:pt x="167275" y="180616"/>
                </a:moveTo>
                <a:lnTo>
                  <a:pt x="0" y="90308"/>
                </a:lnTo>
                <a:lnTo>
                  <a:pt x="0" y="0"/>
                </a:lnTo>
                <a:lnTo>
                  <a:pt x="167275" y="180616"/>
                </a:lnTo>
                <a:close/>
              </a:path>
            </a:pathLst>
          </a:custGeom>
          <a:solidFill>
            <a:srgbClr val="2F73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312888" y="577343"/>
            <a:ext cx="167640" cy="180975"/>
          </a:xfrm>
          <a:custGeom>
            <a:avLst/>
            <a:gdLst/>
            <a:ahLst/>
            <a:cxnLst/>
            <a:rect l="l" t="t" r="r" b="b"/>
            <a:pathLst>
              <a:path w="167640" h="180975">
                <a:moveTo>
                  <a:pt x="0" y="180616"/>
                </a:moveTo>
                <a:lnTo>
                  <a:pt x="167275" y="0"/>
                </a:lnTo>
                <a:lnTo>
                  <a:pt x="167275" y="90308"/>
                </a:lnTo>
                <a:lnTo>
                  <a:pt x="0" y="180616"/>
                </a:lnTo>
                <a:close/>
              </a:path>
            </a:pathLst>
          </a:custGeom>
          <a:solidFill>
            <a:srgbClr val="FF1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091" y="3744467"/>
            <a:ext cx="345935" cy="34747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1874520"/>
            <a:ext cx="339851" cy="33985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2810255"/>
            <a:ext cx="339851" cy="3398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660063" y="339569"/>
            <a:ext cx="1173480" cy="554355"/>
          </a:xfrm>
          <a:custGeom>
            <a:avLst/>
            <a:gdLst/>
            <a:ahLst/>
            <a:cxnLst/>
            <a:rect l="l" t="t" r="r" b="b"/>
            <a:pathLst>
              <a:path w="1173479" h="554355">
                <a:moveTo>
                  <a:pt x="586463" y="554138"/>
                </a:moveTo>
                <a:lnTo>
                  <a:pt x="522549" y="552512"/>
                </a:lnTo>
                <a:lnTo>
                  <a:pt x="460631" y="547748"/>
                </a:lnTo>
                <a:lnTo>
                  <a:pt x="401067" y="540015"/>
                </a:lnTo>
                <a:lnTo>
                  <a:pt x="344214" y="529482"/>
                </a:lnTo>
                <a:lnTo>
                  <a:pt x="290430" y="516319"/>
                </a:lnTo>
                <a:lnTo>
                  <a:pt x="240073" y="500694"/>
                </a:lnTo>
                <a:lnTo>
                  <a:pt x="193499" y="482776"/>
                </a:lnTo>
                <a:lnTo>
                  <a:pt x="151066" y="462735"/>
                </a:lnTo>
                <a:lnTo>
                  <a:pt x="113131" y="440740"/>
                </a:lnTo>
                <a:lnTo>
                  <a:pt x="80052" y="416961"/>
                </a:lnTo>
                <a:lnTo>
                  <a:pt x="29891" y="364724"/>
                </a:lnTo>
                <a:lnTo>
                  <a:pt x="3440" y="307377"/>
                </a:lnTo>
                <a:lnTo>
                  <a:pt x="0" y="277211"/>
                </a:lnTo>
                <a:lnTo>
                  <a:pt x="3440" y="246992"/>
                </a:lnTo>
                <a:lnTo>
                  <a:pt x="29891" y="189560"/>
                </a:lnTo>
                <a:lnTo>
                  <a:pt x="80052" y="137261"/>
                </a:lnTo>
                <a:lnTo>
                  <a:pt x="113131" y="113459"/>
                </a:lnTo>
                <a:lnTo>
                  <a:pt x="151066" y="91445"/>
                </a:lnTo>
                <a:lnTo>
                  <a:pt x="193499" y="71390"/>
                </a:lnTo>
                <a:lnTo>
                  <a:pt x="240073" y="53462"/>
                </a:lnTo>
                <a:lnTo>
                  <a:pt x="290430" y="37829"/>
                </a:lnTo>
                <a:lnTo>
                  <a:pt x="344214" y="24660"/>
                </a:lnTo>
                <a:lnTo>
                  <a:pt x="401067" y="14124"/>
                </a:lnTo>
                <a:lnTo>
                  <a:pt x="460631" y="6390"/>
                </a:lnTo>
                <a:lnTo>
                  <a:pt x="522549" y="1625"/>
                </a:lnTo>
                <a:lnTo>
                  <a:pt x="586463" y="0"/>
                </a:lnTo>
                <a:lnTo>
                  <a:pt x="650378" y="1625"/>
                </a:lnTo>
                <a:lnTo>
                  <a:pt x="712296" y="6390"/>
                </a:lnTo>
                <a:lnTo>
                  <a:pt x="771860" y="14124"/>
                </a:lnTo>
                <a:lnTo>
                  <a:pt x="828713" y="24660"/>
                </a:lnTo>
                <a:lnTo>
                  <a:pt x="882497" y="37829"/>
                </a:lnTo>
                <a:lnTo>
                  <a:pt x="932854" y="53462"/>
                </a:lnTo>
                <a:lnTo>
                  <a:pt x="979428" y="71390"/>
                </a:lnTo>
                <a:lnTo>
                  <a:pt x="1021861" y="91445"/>
                </a:lnTo>
                <a:lnTo>
                  <a:pt x="1059796" y="113459"/>
                </a:lnTo>
                <a:lnTo>
                  <a:pt x="1092875" y="137261"/>
                </a:lnTo>
                <a:lnTo>
                  <a:pt x="1143036" y="189560"/>
                </a:lnTo>
                <a:lnTo>
                  <a:pt x="1169487" y="246992"/>
                </a:lnTo>
                <a:lnTo>
                  <a:pt x="1172927" y="277211"/>
                </a:lnTo>
                <a:lnTo>
                  <a:pt x="1169487" y="307377"/>
                </a:lnTo>
                <a:lnTo>
                  <a:pt x="1143036" y="364724"/>
                </a:lnTo>
                <a:lnTo>
                  <a:pt x="1092875" y="416961"/>
                </a:lnTo>
                <a:lnTo>
                  <a:pt x="1059796" y="440740"/>
                </a:lnTo>
                <a:lnTo>
                  <a:pt x="1021861" y="462735"/>
                </a:lnTo>
                <a:lnTo>
                  <a:pt x="979428" y="482776"/>
                </a:lnTo>
                <a:lnTo>
                  <a:pt x="932854" y="500694"/>
                </a:lnTo>
                <a:lnTo>
                  <a:pt x="882497" y="516319"/>
                </a:lnTo>
                <a:lnTo>
                  <a:pt x="828713" y="529482"/>
                </a:lnTo>
                <a:lnTo>
                  <a:pt x="771860" y="540015"/>
                </a:lnTo>
                <a:lnTo>
                  <a:pt x="712296" y="547748"/>
                </a:lnTo>
                <a:lnTo>
                  <a:pt x="650378" y="552512"/>
                </a:lnTo>
                <a:lnTo>
                  <a:pt x="586463" y="554138"/>
                </a:lnTo>
                <a:close/>
              </a:path>
            </a:pathLst>
          </a:custGeom>
          <a:solidFill>
            <a:srgbClr val="281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678650" y="360432"/>
            <a:ext cx="1133475" cy="509905"/>
          </a:xfrm>
          <a:custGeom>
            <a:avLst/>
            <a:gdLst/>
            <a:ahLst/>
            <a:cxnLst/>
            <a:rect l="l" t="t" r="r" b="b"/>
            <a:pathLst>
              <a:path w="1133475" h="509905">
                <a:moveTo>
                  <a:pt x="566734" y="509555"/>
                </a:moveTo>
                <a:lnTo>
                  <a:pt x="500621" y="507842"/>
                </a:lnTo>
                <a:lnTo>
                  <a:pt x="436753" y="502828"/>
                </a:lnTo>
                <a:lnTo>
                  <a:pt x="375555" y="494705"/>
                </a:lnTo>
                <a:lnTo>
                  <a:pt x="317452" y="483663"/>
                </a:lnTo>
                <a:lnTo>
                  <a:pt x="262867" y="469893"/>
                </a:lnTo>
                <a:lnTo>
                  <a:pt x="212226" y="453585"/>
                </a:lnTo>
                <a:lnTo>
                  <a:pt x="165952" y="434929"/>
                </a:lnTo>
                <a:lnTo>
                  <a:pt x="124471" y="414118"/>
                </a:lnTo>
                <a:lnTo>
                  <a:pt x="88207" y="391340"/>
                </a:lnTo>
                <a:lnTo>
                  <a:pt x="57584" y="366787"/>
                </a:lnTo>
                <a:lnTo>
                  <a:pt x="14962" y="313118"/>
                </a:lnTo>
                <a:lnTo>
                  <a:pt x="0" y="254634"/>
                </a:lnTo>
                <a:lnTo>
                  <a:pt x="3811" y="224943"/>
                </a:lnTo>
                <a:lnTo>
                  <a:pt x="33028" y="168766"/>
                </a:lnTo>
                <a:lnTo>
                  <a:pt x="88207" y="118139"/>
                </a:lnTo>
                <a:lnTo>
                  <a:pt x="124471" y="95384"/>
                </a:lnTo>
                <a:lnTo>
                  <a:pt x="165952" y="74590"/>
                </a:lnTo>
                <a:lnTo>
                  <a:pt x="212226" y="55948"/>
                </a:lnTo>
                <a:lnTo>
                  <a:pt x="262867" y="39649"/>
                </a:lnTo>
                <a:lnTo>
                  <a:pt x="317452" y="25885"/>
                </a:lnTo>
                <a:lnTo>
                  <a:pt x="375555" y="14847"/>
                </a:lnTo>
                <a:lnTo>
                  <a:pt x="436753" y="6726"/>
                </a:lnTo>
                <a:lnTo>
                  <a:pt x="500621" y="1713"/>
                </a:lnTo>
                <a:lnTo>
                  <a:pt x="566734" y="0"/>
                </a:lnTo>
                <a:lnTo>
                  <a:pt x="632794" y="1713"/>
                </a:lnTo>
                <a:lnTo>
                  <a:pt x="696624" y="6726"/>
                </a:lnTo>
                <a:lnTo>
                  <a:pt x="757798" y="14847"/>
                </a:lnTo>
                <a:lnTo>
                  <a:pt x="815890" y="25885"/>
                </a:lnTo>
                <a:lnTo>
                  <a:pt x="870473" y="39649"/>
                </a:lnTo>
                <a:lnTo>
                  <a:pt x="921121" y="55948"/>
                </a:lnTo>
                <a:lnTo>
                  <a:pt x="967408" y="74590"/>
                </a:lnTo>
                <a:lnTo>
                  <a:pt x="1008906" y="95384"/>
                </a:lnTo>
                <a:lnTo>
                  <a:pt x="1045190" y="118139"/>
                </a:lnTo>
                <a:lnTo>
                  <a:pt x="1075833" y="142663"/>
                </a:lnTo>
                <a:lnTo>
                  <a:pt x="1118490" y="196257"/>
                </a:lnTo>
                <a:lnTo>
                  <a:pt x="1133468" y="254634"/>
                </a:lnTo>
                <a:lnTo>
                  <a:pt x="1129652" y="284383"/>
                </a:lnTo>
                <a:lnTo>
                  <a:pt x="1100408" y="340650"/>
                </a:lnTo>
                <a:lnTo>
                  <a:pt x="1045190" y="391340"/>
                </a:lnTo>
                <a:lnTo>
                  <a:pt x="1008906" y="414118"/>
                </a:lnTo>
                <a:lnTo>
                  <a:pt x="967408" y="434929"/>
                </a:lnTo>
                <a:lnTo>
                  <a:pt x="921121" y="453585"/>
                </a:lnTo>
                <a:lnTo>
                  <a:pt x="870473" y="469893"/>
                </a:lnTo>
                <a:lnTo>
                  <a:pt x="815890" y="483663"/>
                </a:lnTo>
                <a:lnTo>
                  <a:pt x="757798" y="494705"/>
                </a:lnTo>
                <a:lnTo>
                  <a:pt x="696624" y="502828"/>
                </a:lnTo>
                <a:lnTo>
                  <a:pt x="632794" y="507842"/>
                </a:lnTo>
                <a:lnTo>
                  <a:pt x="566734" y="509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678650" y="360432"/>
            <a:ext cx="1133475" cy="509905"/>
          </a:xfrm>
          <a:custGeom>
            <a:avLst/>
            <a:gdLst/>
            <a:ahLst/>
            <a:cxnLst/>
            <a:rect l="l" t="t" r="r" b="b"/>
            <a:pathLst>
              <a:path w="1133475" h="509905">
                <a:moveTo>
                  <a:pt x="1133468" y="254634"/>
                </a:moveTo>
                <a:lnTo>
                  <a:pt x="1118490" y="313118"/>
                </a:lnTo>
                <a:lnTo>
                  <a:pt x="1075833" y="366787"/>
                </a:lnTo>
                <a:lnTo>
                  <a:pt x="1045190" y="391340"/>
                </a:lnTo>
                <a:lnTo>
                  <a:pt x="1008906" y="414118"/>
                </a:lnTo>
                <a:lnTo>
                  <a:pt x="967408" y="434929"/>
                </a:lnTo>
                <a:lnTo>
                  <a:pt x="921121" y="453585"/>
                </a:lnTo>
                <a:lnTo>
                  <a:pt x="870473" y="469893"/>
                </a:lnTo>
                <a:lnTo>
                  <a:pt x="815890" y="483663"/>
                </a:lnTo>
                <a:lnTo>
                  <a:pt x="757798" y="494705"/>
                </a:lnTo>
                <a:lnTo>
                  <a:pt x="696624" y="502828"/>
                </a:lnTo>
                <a:lnTo>
                  <a:pt x="632794" y="507842"/>
                </a:lnTo>
                <a:lnTo>
                  <a:pt x="566734" y="509555"/>
                </a:lnTo>
                <a:lnTo>
                  <a:pt x="500621" y="507842"/>
                </a:lnTo>
                <a:lnTo>
                  <a:pt x="436753" y="502828"/>
                </a:lnTo>
                <a:lnTo>
                  <a:pt x="375555" y="494705"/>
                </a:lnTo>
                <a:lnTo>
                  <a:pt x="317452" y="483663"/>
                </a:lnTo>
                <a:lnTo>
                  <a:pt x="262867" y="469893"/>
                </a:lnTo>
                <a:lnTo>
                  <a:pt x="212226" y="453585"/>
                </a:lnTo>
                <a:lnTo>
                  <a:pt x="165952" y="434929"/>
                </a:lnTo>
                <a:lnTo>
                  <a:pt x="124471" y="414118"/>
                </a:lnTo>
                <a:lnTo>
                  <a:pt x="88207" y="391340"/>
                </a:lnTo>
                <a:lnTo>
                  <a:pt x="57584" y="366787"/>
                </a:lnTo>
                <a:lnTo>
                  <a:pt x="14962" y="313118"/>
                </a:lnTo>
                <a:lnTo>
                  <a:pt x="0" y="254634"/>
                </a:lnTo>
                <a:lnTo>
                  <a:pt x="3811" y="224943"/>
                </a:lnTo>
                <a:lnTo>
                  <a:pt x="33028" y="168766"/>
                </a:lnTo>
                <a:lnTo>
                  <a:pt x="88207" y="118139"/>
                </a:lnTo>
                <a:lnTo>
                  <a:pt x="124471" y="95384"/>
                </a:lnTo>
                <a:lnTo>
                  <a:pt x="165952" y="74590"/>
                </a:lnTo>
                <a:lnTo>
                  <a:pt x="212226" y="55948"/>
                </a:lnTo>
                <a:lnTo>
                  <a:pt x="262867" y="39649"/>
                </a:lnTo>
                <a:lnTo>
                  <a:pt x="317452" y="25885"/>
                </a:lnTo>
                <a:lnTo>
                  <a:pt x="375555" y="14847"/>
                </a:lnTo>
                <a:lnTo>
                  <a:pt x="436753" y="6726"/>
                </a:lnTo>
                <a:lnTo>
                  <a:pt x="500621" y="1713"/>
                </a:lnTo>
                <a:lnTo>
                  <a:pt x="566734" y="0"/>
                </a:lnTo>
                <a:lnTo>
                  <a:pt x="632794" y="1713"/>
                </a:lnTo>
                <a:lnTo>
                  <a:pt x="696624" y="6726"/>
                </a:lnTo>
                <a:lnTo>
                  <a:pt x="757798" y="14847"/>
                </a:lnTo>
                <a:lnTo>
                  <a:pt x="815890" y="25885"/>
                </a:lnTo>
                <a:lnTo>
                  <a:pt x="870473" y="39649"/>
                </a:lnTo>
                <a:lnTo>
                  <a:pt x="921121" y="55948"/>
                </a:lnTo>
                <a:lnTo>
                  <a:pt x="967408" y="74590"/>
                </a:lnTo>
                <a:lnTo>
                  <a:pt x="1008906" y="95384"/>
                </a:lnTo>
                <a:lnTo>
                  <a:pt x="1045190" y="118139"/>
                </a:lnTo>
                <a:lnTo>
                  <a:pt x="1075833" y="142663"/>
                </a:lnTo>
                <a:lnTo>
                  <a:pt x="1118490" y="196257"/>
                </a:lnTo>
                <a:lnTo>
                  <a:pt x="1133468" y="254634"/>
                </a:lnTo>
                <a:close/>
              </a:path>
            </a:pathLst>
          </a:custGeom>
          <a:ln w="3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17856" y="484749"/>
            <a:ext cx="113030" cy="83185"/>
          </a:xfrm>
          <a:custGeom>
            <a:avLst/>
            <a:gdLst/>
            <a:ahLst/>
            <a:cxnLst/>
            <a:rect l="l" t="t" r="r" b="b"/>
            <a:pathLst>
              <a:path w="113029" h="83184">
                <a:moveTo>
                  <a:pt x="112946" y="83163"/>
                </a:moveTo>
                <a:lnTo>
                  <a:pt x="0" y="0"/>
                </a:lnTo>
                <a:lnTo>
                  <a:pt x="75202" y="0"/>
                </a:lnTo>
                <a:lnTo>
                  <a:pt x="95218" y="44010"/>
                </a:lnTo>
                <a:lnTo>
                  <a:pt x="112946" y="831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117857" y="484749"/>
            <a:ext cx="113030" cy="83185"/>
          </a:xfrm>
          <a:custGeom>
            <a:avLst/>
            <a:gdLst/>
            <a:ahLst/>
            <a:cxnLst/>
            <a:rect l="l" t="t" r="r" b="b"/>
            <a:pathLst>
              <a:path w="113029" h="83184">
                <a:moveTo>
                  <a:pt x="112946" y="83163"/>
                </a:moveTo>
                <a:lnTo>
                  <a:pt x="0" y="0"/>
                </a:lnTo>
                <a:lnTo>
                  <a:pt x="75202" y="0"/>
                </a:lnTo>
                <a:lnTo>
                  <a:pt x="95218" y="44010"/>
                </a:lnTo>
                <a:lnTo>
                  <a:pt x="112946" y="83163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205641" y="484749"/>
            <a:ext cx="77470" cy="85725"/>
          </a:xfrm>
          <a:custGeom>
            <a:avLst/>
            <a:gdLst/>
            <a:ahLst/>
            <a:cxnLst/>
            <a:rect l="l" t="t" r="r" b="b"/>
            <a:pathLst>
              <a:path w="77470" h="85725">
                <a:moveTo>
                  <a:pt x="38601" y="85164"/>
                </a:moveTo>
                <a:lnTo>
                  <a:pt x="17728" y="38866"/>
                </a:lnTo>
                <a:lnTo>
                  <a:pt x="0" y="0"/>
                </a:lnTo>
                <a:lnTo>
                  <a:pt x="77203" y="0"/>
                </a:lnTo>
                <a:lnTo>
                  <a:pt x="59761" y="38866"/>
                </a:lnTo>
                <a:lnTo>
                  <a:pt x="38601" y="85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205642" y="484749"/>
            <a:ext cx="77470" cy="85725"/>
          </a:xfrm>
          <a:custGeom>
            <a:avLst/>
            <a:gdLst/>
            <a:ahLst/>
            <a:cxnLst/>
            <a:rect l="l" t="t" r="r" b="b"/>
            <a:pathLst>
              <a:path w="77470" h="85725">
                <a:moveTo>
                  <a:pt x="77203" y="0"/>
                </a:moveTo>
                <a:lnTo>
                  <a:pt x="59761" y="38866"/>
                </a:lnTo>
                <a:lnTo>
                  <a:pt x="38601" y="85164"/>
                </a:lnTo>
                <a:lnTo>
                  <a:pt x="17728" y="38866"/>
                </a:lnTo>
                <a:lnTo>
                  <a:pt x="0" y="0"/>
                </a:lnTo>
                <a:lnTo>
                  <a:pt x="77203" y="0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257684" y="484749"/>
            <a:ext cx="113664" cy="83185"/>
          </a:xfrm>
          <a:custGeom>
            <a:avLst/>
            <a:gdLst/>
            <a:ahLst/>
            <a:cxnLst/>
            <a:rect l="l" t="t" r="r" b="b"/>
            <a:pathLst>
              <a:path w="113665" h="83184">
                <a:moveTo>
                  <a:pt x="0" y="83163"/>
                </a:moveTo>
                <a:lnTo>
                  <a:pt x="17728" y="44010"/>
                </a:lnTo>
                <a:lnTo>
                  <a:pt x="37744" y="0"/>
                </a:lnTo>
                <a:lnTo>
                  <a:pt x="113232" y="0"/>
                </a:lnTo>
                <a:lnTo>
                  <a:pt x="0" y="831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257685" y="484749"/>
            <a:ext cx="113664" cy="83185"/>
          </a:xfrm>
          <a:custGeom>
            <a:avLst/>
            <a:gdLst/>
            <a:ahLst/>
            <a:cxnLst/>
            <a:rect l="l" t="t" r="r" b="b"/>
            <a:pathLst>
              <a:path w="113665" h="83184">
                <a:moveTo>
                  <a:pt x="113232" y="0"/>
                </a:moveTo>
                <a:lnTo>
                  <a:pt x="0" y="83163"/>
                </a:lnTo>
                <a:lnTo>
                  <a:pt x="17728" y="44010"/>
                </a:lnTo>
                <a:lnTo>
                  <a:pt x="37744" y="0"/>
                </a:lnTo>
                <a:lnTo>
                  <a:pt x="113232" y="0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302578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17728" y="16861"/>
                </a:lnTo>
                <a:lnTo>
                  <a:pt x="35170" y="0"/>
                </a:lnTo>
                <a:lnTo>
                  <a:pt x="70341" y="3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302579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17728" y="16861"/>
                </a:lnTo>
                <a:lnTo>
                  <a:pt x="35170" y="0"/>
                </a:lnTo>
                <a:lnTo>
                  <a:pt x="70341" y="34008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1255971" y="439309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35170" y="34294"/>
                </a:moveTo>
                <a:lnTo>
                  <a:pt x="17442" y="17147"/>
                </a:lnTo>
                <a:lnTo>
                  <a:pt x="0" y="0"/>
                </a:lnTo>
                <a:lnTo>
                  <a:pt x="70341" y="0"/>
                </a:lnTo>
                <a:lnTo>
                  <a:pt x="52613" y="17147"/>
                </a:lnTo>
                <a:lnTo>
                  <a:pt x="35170" y="34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255972" y="439309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0"/>
                </a:moveTo>
                <a:lnTo>
                  <a:pt x="52613" y="17147"/>
                </a:lnTo>
                <a:lnTo>
                  <a:pt x="35170" y="34294"/>
                </a:lnTo>
                <a:lnTo>
                  <a:pt x="17442" y="17147"/>
                </a:lnTo>
                <a:lnTo>
                  <a:pt x="0" y="0"/>
                </a:lnTo>
                <a:lnTo>
                  <a:pt x="70341" y="0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209079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17728" y="16861"/>
                </a:lnTo>
                <a:lnTo>
                  <a:pt x="35170" y="0"/>
                </a:lnTo>
                <a:lnTo>
                  <a:pt x="52898" y="16861"/>
                </a:lnTo>
                <a:lnTo>
                  <a:pt x="70341" y="3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209080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17728" y="16861"/>
                </a:lnTo>
                <a:lnTo>
                  <a:pt x="35170" y="0"/>
                </a:lnTo>
                <a:lnTo>
                  <a:pt x="52898" y="16861"/>
                </a:lnTo>
                <a:lnTo>
                  <a:pt x="70341" y="34008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162472" y="439309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35170" y="34294"/>
                </a:moveTo>
                <a:lnTo>
                  <a:pt x="17442" y="17147"/>
                </a:lnTo>
                <a:lnTo>
                  <a:pt x="0" y="0"/>
                </a:lnTo>
                <a:lnTo>
                  <a:pt x="70341" y="0"/>
                </a:lnTo>
                <a:lnTo>
                  <a:pt x="52613" y="17147"/>
                </a:lnTo>
                <a:lnTo>
                  <a:pt x="35170" y="34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162473" y="439309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0"/>
                </a:moveTo>
                <a:lnTo>
                  <a:pt x="52613" y="17147"/>
                </a:lnTo>
                <a:lnTo>
                  <a:pt x="35170" y="34294"/>
                </a:lnTo>
                <a:lnTo>
                  <a:pt x="17442" y="17147"/>
                </a:lnTo>
                <a:lnTo>
                  <a:pt x="0" y="0"/>
                </a:lnTo>
                <a:lnTo>
                  <a:pt x="70341" y="0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115579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35170" y="0"/>
                </a:lnTo>
                <a:lnTo>
                  <a:pt x="52898" y="16861"/>
                </a:lnTo>
                <a:lnTo>
                  <a:pt x="70341" y="3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115580" y="442452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4" h="34290">
                <a:moveTo>
                  <a:pt x="70341" y="34008"/>
                </a:moveTo>
                <a:lnTo>
                  <a:pt x="0" y="34008"/>
                </a:lnTo>
                <a:lnTo>
                  <a:pt x="35170" y="0"/>
                </a:lnTo>
                <a:lnTo>
                  <a:pt x="52898" y="16861"/>
                </a:lnTo>
                <a:lnTo>
                  <a:pt x="70341" y="34008"/>
                </a:lnTo>
                <a:close/>
              </a:path>
            </a:pathLst>
          </a:custGeom>
          <a:ln w="4573">
            <a:solidFill>
              <a:srgbClr val="281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248829" y="523330"/>
            <a:ext cx="217170" cy="234950"/>
          </a:xfrm>
          <a:custGeom>
            <a:avLst/>
            <a:gdLst/>
            <a:ahLst/>
            <a:cxnLst/>
            <a:rect l="l" t="t" r="r" b="b"/>
            <a:pathLst>
              <a:path w="217170" h="234950">
                <a:moveTo>
                  <a:pt x="0" y="234629"/>
                </a:moveTo>
                <a:lnTo>
                  <a:pt x="0" y="117457"/>
                </a:lnTo>
                <a:lnTo>
                  <a:pt x="217028" y="0"/>
                </a:lnTo>
                <a:lnTo>
                  <a:pt x="0" y="234629"/>
                </a:lnTo>
                <a:close/>
              </a:path>
            </a:pathLst>
          </a:custGeom>
          <a:solidFill>
            <a:srgbClr val="281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1021508" y="523330"/>
            <a:ext cx="217170" cy="234950"/>
          </a:xfrm>
          <a:custGeom>
            <a:avLst/>
            <a:gdLst/>
            <a:ahLst/>
            <a:cxnLst/>
            <a:rect l="l" t="t" r="r" b="b"/>
            <a:pathLst>
              <a:path w="217170" h="234950">
                <a:moveTo>
                  <a:pt x="217028" y="234629"/>
                </a:moveTo>
                <a:lnTo>
                  <a:pt x="0" y="0"/>
                </a:lnTo>
                <a:lnTo>
                  <a:pt x="217028" y="117457"/>
                </a:lnTo>
                <a:lnTo>
                  <a:pt x="217028" y="234629"/>
                </a:lnTo>
                <a:close/>
              </a:path>
            </a:pathLst>
          </a:custGeom>
          <a:solidFill>
            <a:srgbClr val="281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829643" y="576486"/>
            <a:ext cx="168910" cy="182880"/>
          </a:xfrm>
          <a:custGeom>
            <a:avLst/>
            <a:gdLst/>
            <a:ahLst/>
            <a:cxnLst/>
            <a:rect l="l" t="t" r="r" b="b"/>
            <a:pathLst>
              <a:path w="168909" h="182879">
                <a:moveTo>
                  <a:pt x="0" y="182331"/>
                </a:moveTo>
                <a:lnTo>
                  <a:pt x="168704" y="0"/>
                </a:lnTo>
                <a:lnTo>
                  <a:pt x="168704" y="91165"/>
                </a:lnTo>
                <a:lnTo>
                  <a:pt x="0" y="182331"/>
                </a:lnTo>
                <a:close/>
              </a:path>
            </a:pathLst>
          </a:custGeom>
          <a:solidFill>
            <a:srgbClr val="81C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1008358" y="576486"/>
            <a:ext cx="168910" cy="182880"/>
          </a:xfrm>
          <a:custGeom>
            <a:avLst/>
            <a:gdLst/>
            <a:ahLst/>
            <a:cxnLst/>
            <a:rect l="l" t="t" r="r" b="b"/>
            <a:pathLst>
              <a:path w="168909" h="182879">
                <a:moveTo>
                  <a:pt x="168704" y="182331"/>
                </a:moveTo>
                <a:lnTo>
                  <a:pt x="0" y="91165"/>
                </a:lnTo>
                <a:lnTo>
                  <a:pt x="0" y="0"/>
                </a:lnTo>
                <a:lnTo>
                  <a:pt x="168704" y="182331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490169" y="577343"/>
            <a:ext cx="167640" cy="180975"/>
          </a:xfrm>
          <a:custGeom>
            <a:avLst/>
            <a:gdLst/>
            <a:ahLst/>
            <a:cxnLst/>
            <a:rect l="l" t="t" r="r" b="b"/>
            <a:pathLst>
              <a:path w="167640" h="180975">
                <a:moveTo>
                  <a:pt x="167275" y="180616"/>
                </a:moveTo>
                <a:lnTo>
                  <a:pt x="0" y="90308"/>
                </a:lnTo>
                <a:lnTo>
                  <a:pt x="0" y="0"/>
                </a:lnTo>
                <a:lnTo>
                  <a:pt x="167275" y="180616"/>
                </a:lnTo>
                <a:close/>
              </a:path>
            </a:pathLst>
          </a:custGeom>
          <a:solidFill>
            <a:srgbClr val="2F73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312888" y="577343"/>
            <a:ext cx="167640" cy="180975"/>
          </a:xfrm>
          <a:custGeom>
            <a:avLst/>
            <a:gdLst/>
            <a:ahLst/>
            <a:cxnLst/>
            <a:rect l="l" t="t" r="r" b="b"/>
            <a:pathLst>
              <a:path w="167640" h="180975">
                <a:moveTo>
                  <a:pt x="0" y="180616"/>
                </a:moveTo>
                <a:lnTo>
                  <a:pt x="167275" y="0"/>
                </a:lnTo>
                <a:lnTo>
                  <a:pt x="167275" y="90308"/>
                </a:lnTo>
                <a:lnTo>
                  <a:pt x="0" y="180616"/>
                </a:lnTo>
                <a:close/>
              </a:path>
            </a:pathLst>
          </a:custGeom>
          <a:solidFill>
            <a:srgbClr val="FF1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6915" y="281264"/>
            <a:ext cx="7544434" cy="775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3594" y="1912222"/>
            <a:ext cx="5562600" cy="1927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zam_di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k.com/deputy_directo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eputy_director" TargetMode="External"/><Relationship Id="rId2" Type="http://schemas.openxmlformats.org/officeDocument/2006/relationships/hyperlink" Target="https://t.me/zam_dir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zam_dir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deputy_director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048.MSKOBR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5" Type="http://schemas.openxmlformats.org/officeDocument/2006/relationships/hyperlink" Target="mailto:DIRECTOR@2048.PRO" TargetMode="Externa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82550" y="2755588"/>
            <a:ext cx="7920355" cy="95026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0"/>
              </a:spcBef>
            </a:pPr>
            <a:r>
              <a:rPr lang="ru-RU" sz="2400" spc="120" dirty="0">
                <a:latin typeface="Lucida Sans Unicode"/>
                <a:cs typeface="Lucida Sans Unicode"/>
              </a:rPr>
              <a:t>ПРОФОРИЕНТАЦИЯ</a:t>
            </a:r>
            <a:br>
              <a:rPr lang="ru-RU" sz="2400" spc="120" dirty="0">
                <a:latin typeface="Lucida Sans Unicode"/>
                <a:cs typeface="Lucida Sans Unicode"/>
              </a:rPr>
            </a:br>
            <a:r>
              <a:rPr lang="ru-RU" sz="2400" spc="120" dirty="0">
                <a:latin typeface="Lucida Sans Unicode"/>
                <a:cs typeface="Lucida Sans Unicode"/>
              </a:rPr>
              <a:t>И </a:t>
            </a:r>
            <a:r>
              <a:rPr sz="2400" spc="120" dirty="0">
                <a:latin typeface="Lucida Sans Unicode"/>
                <a:cs typeface="Lucida Sans Unicode"/>
              </a:rPr>
              <a:t>ПРЕДПРОФИЛЬНОЕ</a:t>
            </a:r>
            <a:r>
              <a:rPr sz="2400" spc="-180" dirty="0">
                <a:latin typeface="Lucida Sans Unicode"/>
                <a:cs typeface="Lucida Sans Unicode"/>
              </a:rPr>
              <a:t> </a:t>
            </a:r>
            <a:r>
              <a:rPr sz="2400" spc="110" dirty="0">
                <a:latin typeface="Lucida Sans Unicode"/>
                <a:cs typeface="Lucida Sans Unicode"/>
              </a:rPr>
              <a:t>ОБРАЗОВАНИЕ</a:t>
            </a:r>
            <a:r>
              <a:rPr sz="2400" spc="-170" dirty="0">
                <a:latin typeface="Lucida Sans Unicode"/>
                <a:cs typeface="Lucida Sans Unicode"/>
              </a:rPr>
              <a:t> </a:t>
            </a:r>
            <a:r>
              <a:rPr sz="2400" spc="220">
                <a:latin typeface="Lucida Sans Unicode"/>
                <a:cs typeface="Lucida Sans Unicode"/>
              </a:rPr>
              <a:t>В</a:t>
            </a:r>
            <a:r>
              <a:rPr sz="2400" spc="-165">
                <a:latin typeface="Lucida Sans Unicode"/>
                <a:cs typeface="Lucida Sans Unicode"/>
              </a:rPr>
              <a:t> </a:t>
            </a:r>
            <a:r>
              <a:rPr sz="2400" spc="114">
                <a:latin typeface="Lucida Sans Unicode"/>
                <a:cs typeface="Lucida Sans Unicode"/>
              </a:rPr>
              <a:t>ШКОЛЕ</a:t>
            </a:r>
            <a:endParaRPr sz="2400" dirty="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19600" y="693211"/>
            <a:ext cx="3785870" cy="1786255"/>
            <a:chOff x="4229605" y="1401165"/>
            <a:chExt cx="3785870" cy="1786255"/>
          </a:xfrm>
        </p:grpSpPr>
        <p:sp>
          <p:nvSpPr>
            <p:cNvPr id="5" name="object 5"/>
            <p:cNvSpPr/>
            <p:nvPr/>
          </p:nvSpPr>
          <p:spPr>
            <a:xfrm>
              <a:off x="4229605" y="1401165"/>
              <a:ext cx="3785870" cy="1786255"/>
            </a:xfrm>
            <a:custGeom>
              <a:avLst/>
              <a:gdLst/>
              <a:ahLst/>
              <a:cxnLst/>
              <a:rect l="l" t="t" r="r" b="b"/>
              <a:pathLst>
                <a:path w="3785870" h="1786255">
                  <a:moveTo>
                    <a:pt x="1892675" y="1785723"/>
                  </a:moveTo>
                  <a:lnTo>
                    <a:pt x="1828916" y="1785226"/>
                  </a:lnTo>
                  <a:lnTo>
                    <a:pt x="1765685" y="1783746"/>
                  </a:lnTo>
                  <a:lnTo>
                    <a:pt x="1703017" y="1781299"/>
                  </a:lnTo>
                  <a:lnTo>
                    <a:pt x="1640944" y="1777899"/>
                  </a:lnTo>
                  <a:lnTo>
                    <a:pt x="1579499" y="1773563"/>
                  </a:lnTo>
                  <a:lnTo>
                    <a:pt x="1518715" y="1768307"/>
                  </a:lnTo>
                  <a:lnTo>
                    <a:pt x="1458625" y="1762146"/>
                  </a:lnTo>
                  <a:lnTo>
                    <a:pt x="1399263" y="1755095"/>
                  </a:lnTo>
                  <a:lnTo>
                    <a:pt x="1340661" y="1747171"/>
                  </a:lnTo>
                  <a:lnTo>
                    <a:pt x="1282853" y="1738389"/>
                  </a:lnTo>
                  <a:lnTo>
                    <a:pt x="1225871" y="1728764"/>
                  </a:lnTo>
                  <a:lnTo>
                    <a:pt x="1169750" y="1718313"/>
                  </a:lnTo>
                  <a:lnTo>
                    <a:pt x="1114521" y="1707050"/>
                  </a:lnTo>
                  <a:lnTo>
                    <a:pt x="1060218" y="1694992"/>
                  </a:lnTo>
                  <a:lnTo>
                    <a:pt x="1006874" y="1682154"/>
                  </a:lnTo>
                  <a:lnTo>
                    <a:pt x="954522" y="1668552"/>
                  </a:lnTo>
                  <a:lnTo>
                    <a:pt x="903195" y="1654201"/>
                  </a:lnTo>
                  <a:lnTo>
                    <a:pt x="852926" y="1639117"/>
                  </a:lnTo>
                  <a:lnTo>
                    <a:pt x="803749" y="1623316"/>
                  </a:lnTo>
                  <a:lnTo>
                    <a:pt x="755696" y="1606813"/>
                  </a:lnTo>
                  <a:lnTo>
                    <a:pt x="708801" y="1589625"/>
                  </a:lnTo>
                  <a:lnTo>
                    <a:pt x="663096" y="1571766"/>
                  </a:lnTo>
                  <a:lnTo>
                    <a:pt x="618615" y="1553252"/>
                  </a:lnTo>
                  <a:lnTo>
                    <a:pt x="575390" y="1534099"/>
                  </a:lnTo>
                  <a:lnTo>
                    <a:pt x="533456" y="1514323"/>
                  </a:lnTo>
                  <a:lnTo>
                    <a:pt x="492844" y="1493939"/>
                  </a:lnTo>
                  <a:lnTo>
                    <a:pt x="453589" y="1472962"/>
                  </a:lnTo>
                  <a:lnTo>
                    <a:pt x="415722" y="1451410"/>
                  </a:lnTo>
                  <a:lnTo>
                    <a:pt x="379278" y="1429296"/>
                  </a:lnTo>
                  <a:lnTo>
                    <a:pt x="344289" y="1406637"/>
                  </a:lnTo>
                  <a:lnTo>
                    <a:pt x="310788" y="1383449"/>
                  </a:lnTo>
                  <a:lnTo>
                    <a:pt x="278809" y="1359746"/>
                  </a:lnTo>
                  <a:lnTo>
                    <a:pt x="248384" y="1335545"/>
                  </a:lnTo>
                  <a:lnTo>
                    <a:pt x="192331" y="1285711"/>
                  </a:lnTo>
                  <a:lnTo>
                    <a:pt x="142892" y="1234071"/>
                  </a:lnTo>
                  <a:lnTo>
                    <a:pt x="100333" y="1180751"/>
                  </a:lnTo>
                  <a:lnTo>
                    <a:pt x="64919" y="1125875"/>
                  </a:lnTo>
                  <a:lnTo>
                    <a:pt x="36914" y="1069570"/>
                  </a:lnTo>
                  <a:lnTo>
                    <a:pt x="16582" y="1011959"/>
                  </a:lnTo>
                  <a:lnTo>
                    <a:pt x="4189" y="953168"/>
                  </a:lnTo>
                  <a:lnTo>
                    <a:pt x="0" y="893322"/>
                  </a:lnTo>
                  <a:lnTo>
                    <a:pt x="1052" y="863219"/>
                  </a:lnTo>
                  <a:lnTo>
                    <a:pt x="9377" y="803782"/>
                  </a:lnTo>
                  <a:lnTo>
                    <a:pt x="25772" y="745470"/>
                  </a:lnTo>
                  <a:lnTo>
                    <a:pt x="49974" y="688409"/>
                  </a:lnTo>
                  <a:lnTo>
                    <a:pt x="81716" y="632723"/>
                  </a:lnTo>
                  <a:lnTo>
                    <a:pt x="120736" y="578538"/>
                  </a:lnTo>
                  <a:lnTo>
                    <a:pt x="166768" y="525978"/>
                  </a:lnTo>
                  <a:lnTo>
                    <a:pt x="219547" y="475168"/>
                  </a:lnTo>
                  <a:lnTo>
                    <a:pt x="278809" y="426233"/>
                  </a:lnTo>
                  <a:lnTo>
                    <a:pt x="310788" y="402507"/>
                  </a:lnTo>
                  <a:lnTo>
                    <a:pt x="344289" y="379297"/>
                  </a:lnTo>
                  <a:lnTo>
                    <a:pt x="379278" y="356617"/>
                  </a:lnTo>
                  <a:lnTo>
                    <a:pt x="415722" y="334484"/>
                  </a:lnTo>
                  <a:lnTo>
                    <a:pt x="453589" y="312914"/>
                  </a:lnTo>
                  <a:lnTo>
                    <a:pt x="492844" y="291921"/>
                  </a:lnTo>
                  <a:lnTo>
                    <a:pt x="533456" y="271522"/>
                  </a:lnTo>
                  <a:lnTo>
                    <a:pt x="575390" y="251731"/>
                  </a:lnTo>
                  <a:lnTo>
                    <a:pt x="618615" y="232566"/>
                  </a:lnTo>
                  <a:lnTo>
                    <a:pt x="663096" y="214040"/>
                  </a:lnTo>
                  <a:lnTo>
                    <a:pt x="708801" y="196170"/>
                  </a:lnTo>
                  <a:lnTo>
                    <a:pt x="755696" y="178972"/>
                  </a:lnTo>
                  <a:lnTo>
                    <a:pt x="803749" y="162460"/>
                  </a:lnTo>
                  <a:lnTo>
                    <a:pt x="852926" y="146651"/>
                  </a:lnTo>
                  <a:lnTo>
                    <a:pt x="903195" y="131560"/>
                  </a:lnTo>
                  <a:lnTo>
                    <a:pt x="954522" y="117203"/>
                  </a:lnTo>
                  <a:lnTo>
                    <a:pt x="1006874" y="103595"/>
                  </a:lnTo>
                  <a:lnTo>
                    <a:pt x="1060218" y="90752"/>
                  </a:lnTo>
                  <a:lnTo>
                    <a:pt x="1114521" y="78690"/>
                  </a:lnTo>
                  <a:lnTo>
                    <a:pt x="1169750" y="67423"/>
                  </a:lnTo>
                  <a:lnTo>
                    <a:pt x="1225871" y="56969"/>
                  </a:lnTo>
                  <a:lnTo>
                    <a:pt x="1282853" y="47341"/>
                  </a:lnTo>
                  <a:lnTo>
                    <a:pt x="1340661" y="38557"/>
                  </a:lnTo>
                  <a:lnTo>
                    <a:pt x="1399263" y="30631"/>
                  </a:lnTo>
                  <a:lnTo>
                    <a:pt x="1458625" y="23579"/>
                  </a:lnTo>
                  <a:lnTo>
                    <a:pt x="1518715" y="17417"/>
                  </a:lnTo>
                  <a:lnTo>
                    <a:pt x="1579499" y="12160"/>
                  </a:lnTo>
                  <a:lnTo>
                    <a:pt x="1640944" y="7824"/>
                  </a:lnTo>
                  <a:lnTo>
                    <a:pt x="1703017" y="4424"/>
                  </a:lnTo>
                  <a:lnTo>
                    <a:pt x="1765685" y="1976"/>
                  </a:lnTo>
                  <a:lnTo>
                    <a:pt x="1828916" y="496"/>
                  </a:lnTo>
                  <a:lnTo>
                    <a:pt x="1892675" y="0"/>
                  </a:lnTo>
                  <a:lnTo>
                    <a:pt x="1956434" y="496"/>
                  </a:lnTo>
                  <a:lnTo>
                    <a:pt x="2019664" y="1976"/>
                  </a:lnTo>
                  <a:lnTo>
                    <a:pt x="2082333" y="4424"/>
                  </a:lnTo>
                  <a:lnTo>
                    <a:pt x="2144406" y="7824"/>
                  </a:lnTo>
                  <a:lnTo>
                    <a:pt x="2205851" y="12160"/>
                  </a:lnTo>
                  <a:lnTo>
                    <a:pt x="2266635" y="17417"/>
                  </a:lnTo>
                  <a:lnTo>
                    <a:pt x="2326724" y="23579"/>
                  </a:lnTo>
                  <a:lnTo>
                    <a:pt x="2386086" y="30631"/>
                  </a:lnTo>
                  <a:lnTo>
                    <a:pt x="2444688" y="38557"/>
                  </a:lnTo>
                  <a:lnTo>
                    <a:pt x="2502496" y="47341"/>
                  </a:lnTo>
                  <a:lnTo>
                    <a:pt x="2559478" y="56969"/>
                  </a:lnTo>
                  <a:lnTo>
                    <a:pt x="2615600" y="67423"/>
                  </a:lnTo>
                  <a:lnTo>
                    <a:pt x="2670828" y="78690"/>
                  </a:lnTo>
                  <a:lnTo>
                    <a:pt x="2725131" y="90752"/>
                  </a:lnTo>
                  <a:lnTo>
                    <a:pt x="2778476" y="103595"/>
                  </a:lnTo>
                  <a:lnTo>
                    <a:pt x="2830827" y="117203"/>
                  </a:lnTo>
                  <a:lnTo>
                    <a:pt x="2882154" y="131560"/>
                  </a:lnTo>
                  <a:lnTo>
                    <a:pt x="2932423" y="146651"/>
                  </a:lnTo>
                  <a:lnTo>
                    <a:pt x="2981600" y="162460"/>
                  </a:lnTo>
                  <a:lnTo>
                    <a:pt x="3029653" y="178972"/>
                  </a:lnTo>
                  <a:lnTo>
                    <a:pt x="3076548" y="196170"/>
                  </a:lnTo>
                  <a:lnTo>
                    <a:pt x="3122253" y="214040"/>
                  </a:lnTo>
                  <a:lnTo>
                    <a:pt x="3166734" y="232566"/>
                  </a:lnTo>
                  <a:lnTo>
                    <a:pt x="3209958" y="251731"/>
                  </a:lnTo>
                  <a:lnTo>
                    <a:pt x="3251893" y="271522"/>
                  </a:lnTo>
                  <a:lnTo>
                    <a:pt x="3292504" y="291921"/>
                  </a:lnTo>
                  <a:lnTo>
                    <a:pt x="3331760" y="312914"/>
                  </a:lnTo>
                  <a:lnTo>
                    <a:pt x="3369627" y="334484"/>
                  </a:lnTo>
                  <a:lnTo>
                    <a:pt x="3406071" y="356617"/>
                  </a:lnTo>
                  <a:lnTo>
                    <a:pt x="3441060" y="379297"/>
                  </a:lnTo>
                  <a:lnTo>
                    <a:pt x="3474561" y="402507"/>
                  </a:lnTo>
                  <a:lnTo>
                    <a:pt x="3506540" y="426233"/>
                  </a:lnTo>
                  <a:lnTo>
                    <a:pt x="3536965" y="450458"/>
                  </a:lnTo>
                  <a:lnTo>
                    <a:pt x="3593018" y="500347"/>
                  </a:lnTo>
                  <a:lnTo>
                    <a:pt x="3642457" y="552048"/>
                  </a:lnTo>
                  <a:lnTo>
                    <a:pt x="3685016" y="605436"/>
                  </a:lnTo>
                  <a:lnTo>
                    <a:pt x="3720430" y="660386"/>
                  </a:lnTo>
                  <a:lnTo>
                    <a:pt x="3748435" y="716775"/>
                  </a:lnTo>
                  <a:lnTo>
                    <a:pt x="3768767" y="774477"/>
                  </a:lnTo>
                  <a:lnTo>
                    <a:pt x="3781159" y="833367"/>
                  </a:lnTo>
                  <a:lnTo>
                    <a:pt x="3785349" y="893322"/>
                  </a:lnTo>
                  <a:lnTo>
                    <a:pt x="3784296" y="923369"/>
                  </a:lnTo>
                  <a:lnTo>
                    <a:pt x="3775972" y="982703"/>
                  </a:lnTo>
                  <a:lnTo>
                    <a:pt x="3759577" y="1040919"/>
                  </a:lnTo>
                  <a:lnTo>
                    <a:pt x="3735375" y="1097894"/>
                  </a:lnTo>
                  <a:lnTo>
                    <a:pt x="3703632" y="1153500"/>
                  </a:lnTo>
                  <a:lnTo>
                    <a:pt x="3664613" y="1207613"/>
                  </a:lnTo>
                  <a:lnTo>
                    <a:pt x="3618581" y="1260109"/>
                  </a:lnTo>
                  <a:lnTo>
                    <a:pt x="3565802" y="1310862"/>
                  </a:lnTo>
                  <a:lnTo>
                    <a:pt x="3506540" y="1359746"/>
                  </a:lnTo>
                  <a:lnTo>
                    <a:pt x="3474561" y="1383449"/>
                  </a:lnTo>
                  <a:lnTo>
                    <a:pt x="3441060" y="1406637"/>
                  </a:lnTo>
                  <a:lnTo>
                    <a:pt x="3406071" y="1429296"/>
                  </a:lnTo>
                  <a:lnTo>
                    <a:pt x="3369627" y="1451410"/>
                  </a:lnTo>
                  <a:lnTo>
                    <a:pt x="3331760" y="1472962"/>
                  </a:lnTo>
                  <a:lnTo>
                    <a:pt x="3292504" y="1493939"/>
                  </a:lnTo>
                  <a:lnTo>
                    <a:pt x="3251893" y="1514323"/>
                  </a:lnTo>
                  <a:lnTo>
                    <a:pt x="3209958" y="1534099"/>
                  </a:lnTo>
                  <a:lnTo>
                    <a:pt x="3166734" y="1553252"/>
                  </a:lnTo>
                  <a:lnTo>
                    <a:pt x="3122253" y="1571766"/>
                  </a:lnTo>
                  <a:lnTo>
                    <a:pt x="3076548" y="1589625"/>
                  </a:lnTo>
                  <a:lnTo>
                    <a:pt x="3029653" y="1606813"/>
                  </a:lnTo>
                  <a:lnTo>
                    <a:pt x="2981600" y="1623316"/>
                  </a:lnTo>
                  <a:lnTo>
                    <a:pt x="2932423" y="1639117"/>
                  </a:lnTo>
                  <a:lnTo>
                    <a:pt x="2882154" y="1654201"/>
                  </a:lnTo>
                  <a:lnTo>
                    <a:pt x="2830827" y="1668552"/>
                  </a:lnTo>
                  <a:lnTo>
                    <a:pt x="2778476" y="1682154"/>
                  </a:lnTo>
                  <a:lnTo>
                    <a:pt x="2725131" y="1694992"/>
                  </a:lnTo>
                  <a:lnTo>
                    <a:pt x="2670828" y="1707050"/>
                  </a:lnTo>
                  <a:lnTo>
                    <a:pt x="2615600" y="1718313"/>
                  </a:lnTo>
                  <a:lnTo>
                    <a:pt x="2559478" y="1728764"/>
                  </a:lnTo>
                  <a:lnTo>
                    <a:pt x="2502496" y="1738389"/>
                  </a:lnTo>
                  <a:lnTo>
                    <a:pt x="2444688" y="1747171"/>
                  </a:lnTo>
                  <a:lnTo>
                    <a:pt x="2386086" y="1755095"/>
                  </a:lnTo>
                  <a:lnTo>
                    <a:pt x="2326724" y="1762146"/>
                  </a:lnTo>
                  <a:lnTo>
                    <a:pt x="2266635" y="1768307"/>
                  </a:lnTo>
                  <a:lnTo>
                    <a:pt x="2205851" y="1773563"/>
                  </a:lnTo>
                  <a:lnTo>
                    <a:pt x="2144406" y="1777899"/>
                  </a:lnTo>
                  <a:lnTo>
                    <a:pt x="2082333" y="1781299"/>
                  </a:lnTo>
                  <a:lnTo>
                    <a:pt x="2019664" y="1783746"/>
                  </a:lnTo>
                  <a:lnTo>
                    <a:pt x="1956434" y="1785226"/>
                  </a:lnTo>
                  <a:lnTo>
                    <a:pt x="1892675" y="1785723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9588" y="1468394"/>
              <a:ext cx="3658235" cy="1642110"/>
            </a:xfrm>
            <a:custGeom>
              <a:avLst/>
              <a:gdLst/>
              <a:ahLst/>
              <a:cxnLst/>
              <a:rect l="l" t="t" r="r" b="b"/>
              <a:pathLst>
                <a:path w="3658234" h="1642110">
                  <a:moveTo>
                    <a:pt x="1829001" y="1642055"/>
                  </a:moveTo>
                  <a:lnTo>
                    <a:pt x="1763379" y="1641536"/>
                  </a:lnTo>
                  <a:lnTo>
                    <a:pt x="1698340" y="1639994"/>
                  </a:lnTo>
                  <a:lnTo>
                    <a:pt x="1633923" y="1637444"/>
                  </a:lnTo>
                  <a:lnTo>
                    <a:pt x="1570166" y="1633904"/>
                  </a:lnTo>
                  <a:lnTo>
                    <a:pt x="1507107" y="1629391"/>
                  </a:lnTo>
                  <a:lnTo>
                    <a:pt x="1444786" y="1623923"/>
                  </a:lnTo>
                  <a:lnTo>
                    <a:pt x="1383241" y="1617517"/>
                  </a:lnTo>
                  <a:lnTo>
                    <a:pt x="1322510" y="1610190"/>
                  </a:lnTo>
                  <a:lnTo>
                    <a:pt x="1262633" y="1601959"/>
                  </a:lnTo>
                  <a:lnTo>
                    <a:pt x="1203648" y="1592843"/>
                  </a:lnTo>
                  <a:lnTo>
                    <a:pt x="1145593" y="1582858"/>
                  </a:lnTo>
                  <a:lnTo>
                    <a:pt x="1088507" y="1572021"/>
                  </a:lnTo>
                  <a:lnTo>
                    <a:pt x="1032429" y="1560350"/>
                  </a:lnTo>
                  <a:lnTo>
                    <a:pt x="977398" y="1547862"/>
                  </a:lnTo>
                  <a:lnTo>
                    <a:pt x="923451" y="1534575"/>
                  </a:lnTo>
                  <a:lnTo>
                    <a:pt x="870628" y="1520506"/>
                  </a:lnTo>
                  <a:lnTo>
                    <a:pt x="818967" y="1505671"/>
                  </a:lnTo>
                  <a:lnTo>
                    <a:pt x="768507" y="1490089"/>
                  </a:lnTo>
                  <a:lnTo>
                    <a:pt x="719287" y="1473777"/>
                  </a:lnTo>
                  <a:lnTo>
                    <a:pt x="671345" y="1456752"/>
                  </a:lnTo>
                  <a:lnTo>
                    <a:pt x="624719" y="1439031"/>
                  </a:lnTo>
                  <a:lnTo>
                    <a:pt x="579449" y="1420632"/>
                  </a:lnTo>
                  <a:lnTo>
                    <a:pt x="535573" y="1401571"/>
                  </a:lnTo>
                  <a:lnTo>
                    <a:pt x="493130" y="1381867"/>
                  </a:lnTo>
                  <a:lnTo>
                    <a:pt x="452157" y="1361537"/>
                  </a:lnTo>
                  <a:lnTo>
                    <a:pt x="412695" y="1340597"/>
                  </a:lnTo>
                  <a:lnTo>
                    <a:pt x="374781" y="1319066"/>
                  </a:lnTo>
                  <a:lnTo>
                    <a:pt x="338454" y="1296961"/>
                  </a:lnTo>
                  <a:lnTo>
                    <a:pt x="303753" y="1274298"/>
                  </a:lnTo>
                  <a:lnTo>
                    <a:pt x="270716" y="1251095"/>
                  </a:lnTo>
                  <a:lnTo>
                    <a:pt x="239383" y="1227370"/>
                  </a:lnTo>
                  <a:lnTo>
                    <a:pt x="209791" y="1203140"/>
                  </a:lnTo>
                  <a:lnTo>
                    <a:pt x="155986" y="1153233"/>
                  </a:lnTo>
                  <a:lnTo>
                    <a:pt x="109611" y="1101513"/>
                  </a:lnTo>
                  <a:lnTo>
                    <a:pt x="70975" y="1048118"/>
                  </a:lnTo>
                  <a:lnTo>
                    <a:pt x="40387" y="993188"/>
                  </a:lnTo>
                  <a:lnTo>
                    <a:pt x="18155" y="936860"/>
                  </a:lnTo>
                  <a:lnTo>
                    <a:pt x="4590" y="879274"/>
                  </a:lnTo>
                  <a:lnTo>
                    <a:pt x="0" y="820567"/>
                  </a:lnTo>
                  <a:lnTo>
                    <a:pt x="1154" y="791140"/>
                  </a:lnTo>
                  <a:lnTo>
                    <a:pt x="10270" y="733086"/>
                  </a:lnTo>
                  <a:lnTo>
                    <a:pt x="28207" y="676212"/>
                  </a:lnTo>
                  <a:lnTo>
                    <a:pt x="54655" y="620656"/>
                  </a:lnTo>
                  <a:lnTo>
                    <a:pt x="89306" y="566558"/>
                  </a:lnTo>
                  <a:lnTo>
                    <a:pt x="131850" y="514058"/>
                  </a:lnTo>
                  <a:lnTo>
                    <a:pt x="181979" y="463292"/>
                  </a:lnTo>
                  <a:lnTo>
                    <a:pt x="239383" y="414402"/>
                  </a:lnTo>
                  <a:lnTo>
                    <a:pt x="270716" y="390703"/>
                  </a:lnTo>
                  <a:lnTo>
                    <a:pt x="303753" y="367525"/>
                  </a:lnTo>
                  <a:lnTo>
                    <a:pt x="338454" y="344886"/>
                  </a:lnTo>
                  <a:lnTo>
                    <a:pt x="374781" y="322802"/>
                  </a:lnTo>
                  <a:lnTo>
                    <a:pt x="412695" y="301290"/>
                  </a:lnTo>
                  <a:lnTo>
                    <a:pt x="452157" y="280369"/>
                  </a:lnTo>
                  <a:lnTo>
                    <a:pt x="493130" y="260056"/>
                  </a:lnTo>
                  <a:lnTo>
                    <a:pt x="535573" y="240368"/>
                  </a:lnTo>
                  <a:lnTo>
                    <a:pt x="579449" y="221322"/>
                  </a:lnTo>
                  <a:lnTo>
                    <a:pt x="624719" y="202936"/>
                  </a:lnTo>
                  <a:lnTo>
                    <a:pt x="671345" y="185227"/>
                  </a:lnTo>
                  <a:lnTo>
                    <a:pt x="719287" y="168212"/>
                  </a:lnTo>
                  <a:lnTo>
                    <a:pt x="768507" y="151910"/>
                  </a:lnTo>
                  <a:lnTo>
                    <a:pt x="818967" y="136336"/>
                  </a:lnTo>
                  <a:lnTo>
                    <a:pt x="870628" y="121510"/>
                  </a:lnTo>
                  <a:lnTo>
                    <a:pt x="923451" y="107447"/>
                  </a:lnTo>
                  <a:lnTo>
                    <a:pt x="977398" y="94166"/>
                  </a:lnTo>
                  <a:lnTo>
                    <a:pt x="1032429" y="81683"/>
                  </a:lnTo>
                  <a:lnTo>
                    <a:pt x="1088507" y="70017"/>
                  </a:lnTo>
                  <a:lnTo>
                    <a:pt x="1145593" y="59184"/>
                  </a:lnTo>
                  <a:lnTo>
                    <a:pt x="1203648" y="49202"/>
                  </a:lnTo>
                  <a:lnTo>
                    <a:pt x="1262633" y="40088"/>
                  </a:lnTo>
                  <a:lnTo>
                    <a:pt x="1322510" y="31859"/>
                  </a:lnTo>
                  <a:lnTo>
                    <a:pt x="1383241" y="24534"/>
                  </a:lnTo>
                  <a:lnTo>
                    <a:pt x="1444786" y="18129"/>
                  </a:lnTo>
                  <a:lnTo>
                    <a:pt x="1507107" y="12662"/>
                  </a:lnTo>
                  <a:lnTo>
                    <a:pt x="1570166" y="8150"/>
                  </a:lnTo>
                  <a:lnTo>
                    <a:pt x="1633923" y="4610"/>
                  </a:lnTo>
                  <a:lnTo>
                    <a:pt x="1698340" y="2060"/>
                  </a:lnTo>
                  <a:lnTo>
                    <a:pt x="1763379" y="518"/>
                  </a:lnTo>
                  <a:lnTo>
                    <a:pt x="1829001" y="0"/>
                  </a:lnTo>
                  <a:lnTo>
                    <a:pt x="1894565" y="518"/>
                  </a:lnTo>
                  <a:lnTo>
                    <a:pt x="1959552" y="2060"/>
                  </a:lnTo>
                  <a:lnTo>
                    <a:pt x="2023921" y="4610"/>
                  </a:lnTo>
                  <a:lnTo>
                    <a:pt x="2087636" y="8150"/>
                  </a:lnTo>
                  <a:lnTo>
                    <a:pt x="2150656" y="12662"/>
                  </a:lnTo>
                  <a:lnTo>
                    <a:pt x="2212943" y="18129"/>
                  </a:lnTo>
                  <a:lnTo>
                    <a:pt x="2274458" y="24534"/>
                  </a:lnTo>
                  <a:lnTo>
                    <a:pt x="2335163" y="31859"/>
                  </a:lnTo>
                  <a:lnTo>
                    <a:pt x="2395018" y="40088"/>
                  </a:lnTo>
                  <a:lnTo>
                    <a:pt x="2453986" y="49202"/>
                  </a:lnTo>
                  <a:lnTo>
                    <a:pt x="2512026" y="59184"/>
                  </a:lnTo>
                  <a:lnTo>
                    <a:pt x="2569100" y="70017"/>
                  </a:lnTo>
                  <a:lnTo>
                    <a:pt x="2625170" y="81683"/>
                  </a:lnTo>
                  <a:lnTo>
                    <a:pt x="2680196" y="94166"/>
                  </a:lnTo>
                  <a:lnTo>
                    <a:pt x="2734141" y="107447"/>
                  </a:lnTo>
                  <a:lnTo>
                    <a:pt x="2786964" y="121510"/>
                  </a:lnTo>
                  <a:lnTo>
                    <a:pt x="2838628" y="136336"/>
                  </a:lnTo>
                  <a:lnTo>
                    <a:pt x="2889093" y="151910"/>
                  </a:lnTo>
                  <a:lnTo>
                    <a:pt x="2938321" y="168212"/>
                  </a:lnTo>
                  <a:lnTo>
                    <a:pt x="2986272" y="185227"/>
                  </a:lnTo>
                  <a:lnTo>
                    <a:pt x="3032909" y="202936"/>
                  </a:lnTo>
                  <a:lnTo>
                    <a:pt x="3078192" y="221322"/>
                  </a:lnTo>
                  <a:lnTo>
                    <a:pt x="3122082" y="240368"/>
                  </a:lnTo>
                  <a:lnTo>
                    <a:pt x="3164542" y="260056"/>
                  </a:lnTo>
                  <a:lnTo>
                    <a:pt x="3205531" y="280369"/>
                  </a:lnTo>
                  <a:lnTo>
                    <a:pt x="3245011" y="301290"/>
                  </a:lnTo>
                  <a:lnTo>
                    <a:pt x="3282943" y="322802"/>
                  </a:lnTo>
                  <a:lnTo>
                    <a:pt x="3319289" y="344886"/>
                  </a:lnTo>
                  <a:lnTo>
                    <a:pt x="3354010" y="367525"/>
                  </a:lnTo>
                  <a:lnTo>
                    <a:pt x="3387067" y="390703"/>
                  </a:lnTo>
                  <a:lnTo>
                    <a:pt x="3418421" y="414402"/>
                  </a:lnTo>
                  <a:lnTo>
                    <a:pt x="3448033" y="438604"/>
                  </a:lnTo>
                  <a:lnTo>
                    <a:pt x="3501877" y="488449"/>
                  </a:lnTo>
                  <a:lnTo>
                    <a:pt x="3548288" y="540100"/>
                  </a:lnTo>
                  <a:lnTo>
                    <a:pt x="3586958" y="593416"/>
                  </a:lnTo>
                  <a:lnTo>
                    <a:pt x="3617574" y="648260"/>
                  </a:lnTo>
                  <a:lnTo>
                    <a:pt x="3639827" y="704493"/>
                  </a:lnTo>
                  <a:lnTo>
                    <a:pt x="3653407" y="761974"/>
                  </a:lnTo>
                  <a:lnTo>
                    <a:pt x="3658002" y="820567"/>
                  </a:lnTo>
                  <a:lnTo>
                    <a:pt x="3656847" y="850051"/>
                  </a:lnTo>
                  <a:lnTo>
                    <a:pt x="3647720" y="908216"/>
                  </a:lnTo>
                  <a:lnTo>
                    <a:pt x="3629765" y="965190"/>
                  </a:lnTo>
                  <a:lnTo>
                    <a:pt x="3603292" y="1020837"/>
                  </a:lnTo>
                  <a:lnTo>
                    <a:pt x="3568610" y="1075016"/>
                  </a:lnTo>
                  <a:lnTo>
                    <a:pt x="3526031" y="1127591"/>
                  </a:lnTo>
                  <a:lnTo>
                    <a:pt x="3475864" y="1178422"/>
                  </a:lnTo>
                  <a:lnTo>
                    <a:pt x="3418421" y="1227370"/>
                  </a:lnTo>
                  <a:lnTo>
                    <a:pt x="3387067" y="1251095"/>
                  </a:lnTo>
                  <a:lnTo>
                    <a:pt x="3354010" y="1274298"/>
                  </a:lnTo>
                  <a:lnTo>
                    <a:pt x="3319289" y="1296961"/>
                  </a:lnTo>
                  <a:lnTo>
                    <a:pt x="3282943" y="1319066"/>
                  </a:lnTo>
                  <a:lnTo>
                    <a:pt x="3245011" y="1340597"/>
                  </a:lnTo>
                  <a:lnTo>
                    <a:pt x="3205531" y="1361537"/>
                  </a:lnTo>
                  <a:lnTo>
                    <a:pt x="3164542" y="1381867"/>
                  </a:lnTo>
                  <a:lnTo>
                    <a:pt x="3122082" y="1401571"/>
                  </a:lnTo>
                  <a:lnTo>
                    <a:pt x="3078192" y="1420632"/>
                  </a:lnTo>
                  <a:lnTo>
                    <a:pt x="3032909" y="1439031"/>
                  </a:lnTo>
                  <a:lnTo>
                    <a:pt x="2986272" y="1456752"/>
                  </a:lnTo>
                  <a:lnTo>
                    <a:pt x="2938321" y="1473777"/>
                  </a:lnTo>
                  <a:lnTo>
                    <a:pt x="2889093" y="1490089"/>
                  </a:lnTo>
                  <a:lnTo>
                    <a:pt x="2838628" y="1505671"/>
                  </a:lnTo>
                  <a:lnTo>
                    <a:pt x="2786964" y="1520506"/>
                  </a:lnTo>
                  <a:lnTo>
                    <a:pt x="2734141" y="1534575"/>
                  </a:lnTo>
                  <a:lnTo>
                    <a:pt x="2680196" y="1547862"/>
                  </a:lnTo>
                  <a:lnTo>
                    <a:pt x="2625170" y="1560350"/>
                  </a:lnTo>
                  <a:lnTo>
                    <a:pt x="2569100" y="1572021"/>
                  </a:lnTo>
                  <a:lnTo>
                    <a:pt x="2512026" y="1582858"/>
                  </a:lnTo>
                  <a:lnTo>
                    <a:pt x="2453986" y="1592843"/>
                  </a:lnTo>
                  <a:lnTo>
                    <a:pt x="2395018" y="1601959"/>
                  </a:lnTo>
                  <a:lnTo>
                    <a:pt x="2335163" y="1610190"/>
                  </a:lnTo>
                  <a:lnTo>
                    <a:pt x="2274458" y="1617517"/>
                  </a:lnTo>
                  <a:lnTo>
                    <a:pt x="2212943" y="1623923"/>
                  </a:lnTo>
                  <a:lnTo>
                    <a:pt x="2150656" y="1629391"/>
                  </a:lnTo>
                  <a:lnTo>
                    <a:pt x="2087636" y="1633904"/>
                  </a:lnTo>
                  <a:lnTo>
                    <a:pt x="2023921" y="1637444"/>
                  </a:lnTo>
                  <a:lnTo>
                    <a:pt x="1959552" y="1639994"/>
                  </a:lnTo>
                  <a:lnTo>
                    <a:pt x="1894565" y="1641536"/>
                  </a:lnTo>
                  <a:lnTo>
                    <a:pt x="1829001" y="1642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9588" y="1468393"/>
              <a:ext cx="3658235" cy="1642110"/>
            </a:xfrm>
            <a:custGeom>
              <a:avLst/>
              <a:gdLst/>
              <a:ahLst/>
              <a:cxnLst/>
              <a:rect l="l" t="t" r="r" b="b"/>
              <a:pathLst>
                <a:path w="3658234" h="1642110">
                  <a:moveTo>
                    <a:pt x="3658002" y="820567"/>
                  </a:moveTo>
                  <a:lnTo>
                    <a:pt x="3653407" y="879274"/>
                  </a:lnTo>
                  <a:lnTo>
                    <a:pt x="3639827" y="936860"/>
                  </a:lnTo>
                  <a:lnTo>
                    <a:pt x="3617574" y="993188"/>
                  </a:lnTo>
                  <a:lnTo>
                    <a:pt x="3586958" y="1048118"/>
                  </a:lnTo>
                  <a:lnTo>
                    <a:pt x="3548288" y="1101513"/>
                  </a:lnTo>
                  <a:lnTo>
                    <a:pt x="3501877" y="1153233"/>
                  </a:lnTo>
                  <a:lnTo>
                    <a:pt x="3448033" y="1203140"/>
                  </a:lnTo>
                  <a:lnTo>
                    <a:pt x="3418421" y="1227370"/>
                  </a:lnTo>
                  <a:lnTo>
                    <a:pt x="3387067" y="1251095"/>
                  </a:lnTo>
                  <a:lnTo>
                    <a:pt x="3354010" y="1274298"/>
                  </a:lnTo>
                  <a:lnTo>
                    <a:pt x="3319289" y="1296961"/>
                  </a:lnTo>
                  <a:lnTo>
                    <a:pt x="3282943" y="1319066"/>
                  </a:lnTo>
                  <a:lnTo>
                    <a:pt x="3245011" y="1340597"/>
                  </a:lnTo>
                  <a:lnTo>
                    <a:pt x="3205531" y="1361537"/>
                  </a:lnTo>
                  <a:lnTo>
                    <a:pt x="3164542" y="1381867"/>
                  </a:lnTo>
                  <a:lnTo>
                    <a:pt x="3122082" y="1401571"/>
                  </a:lnTo>
                  <a:lnTo>
                    <a:pt x="3078192" y="1420632"/>
                  </a:lnTo>
                  <a:lnTo>
                    <a:pt x="3032909" y="1439031"/>
                  </a:lnTo>
                  <a:lnTo>
                    <a:pt x="2986272" y="1456752"/>
                  </a:lnTo>
                  <a:lnTo>
                    <a:pt x="2938321" y="1473777"/>
                  </a:lnTo>
                  <a:lnTo>
                    <a:pt x="2889093" y="1490089"/>
                  </a:lnTo>
                  <a:lnTo>
                    <a:pt x="2838628" y="1505671"/>
                  </a:lnTo>
                  <a:lnTo>
                    <a:pt x="2786964" y="1520506"/>
                  </a:lnTo>
                  <a:lnTo>
                    <a:pt x="2734141" y="1534575"/>
                  </a:lnTo>
                  <a:lnTo>
                    <a:pt x="2680196" y="1547862"/>
                  </a:lnTo>
                  <a:lnTo>
                    <a:pt x="2625170" y="1560350"/>
                  </a:lnTo>
                  <a:lnTo>
                    <a:pt x="2569100" y="1572021"/>
                  </a:lnTo>
                  <a:lnTo>
                    <a:pt x="2512026" y="1582858"/>
                  </a:lnTo>
                  <a:lnTo>
                    <a:pt x="2453986" y="1592843"/>
                  </a:lnTo>
                  <a:lnTo>
                    <a:pt x="2395018" y="1601959"/>
                  </a:lnTo>
                  <a:lnTo>
                    <a:pt x="2335163" y="1610190"/>
                  </a:lnTo>
                  <a:lnTo>
                    <a:pt x="2274458" y="1617517"/>
                  </a:lnTo>
                  <a:lnTo>
                    <a:pt x="2212943" y="1623923"/>
                  </a:lnTo>
                  <a:lnTo>
                    <a:pt x="2150656" y="1629391"/>
                  </a:lnTo>
                  <a:lnTo>
                    <a:pt x="2087636" y="1633904"/>
                  </a:lnTo>
                  <a:lnTo>
                    <a:pt x="2023921" y="1637444"/>
                  </a:lnTo>
                  <a:lnTo>
                    <a:pt x="1959552" y="1639994"/>
                  </a:lnTo>
                  <a:lnTo>
                    <a:pt x="1894565" y="1641536"/>
                  </a:lnTo>
                  <a:lnTo>
                    <a:pt x="1829001" y="1642055"/>
                  </a:lnTo>
                  <a:lnTo>
                    <a:pt x="1763379" y="1641536"/>
                  </a:lnTo>
                  <a:lnTo>
                    <a:pt x="1698340" y="1639994"/>
                  </a:lnTo>
                  <a:lnTo>
                    <a:pt x="1633923" y="1637444"/>
                  </a:lnTo>
                  <a:lnTo>
                    <a:pt x="1570166" y="1633904"/>
                  </a:lnTo>
                  <a:lnTo>
                    <a:pt x="1507107" y="1629391"/>
                  </a:lnTo>
                  <a:lnTo>
                    <a:pt x="1444786" y="1623923"/>
                  </a:lnTo>
                  <a:lnTo>
                    <a:pt x="1383241" y="1617517"/>
                  </a:lnTo>
                  <a:lnTo>
                    <a:pt x="1322510" y="1610190"/>
                  </a:lnTo>
                  <a:lnTo>
                    <a:pt x="1262633" y="1601959"/>
                  </a:lnTo>
                  <a:lnTo>
                    <a:pt x="1203648" y="1592843"/>
                  </a:lnTo>
                  <a:lnTo>
                    <a:pt x="1145593" y="1582858"/>
                  </a:lnTo>
                  <a:lnTo>
                    <a:pt x="1088507" y="1572021"/>
                  </a:lnTo>
                  <a:lnTo>
                    <a:pt x="1032429" y="1560350"/>
                  </a:lnTo>
                  <a:lnTo>
                    <a:pt x="977398" y="1547862"/>
                  </a:lnTo>
                  <a:lnTo>
                    <a:pt x="923451" y="1534575"/>
                  </a:lnTo>
                  <a:lnTo>
                    <a:pt x="870628" y="1520506"/>
                  </a:lnTo>
                  <a:lnTo>
                    <a:pt x="818967" y="1505671"/>
                  </a:lnTo>
                  <a:lnTo>
                    <a:pt x="768507" y="1490089"/>
                  </a:lnTo>
                  <a:lnTo>
                    <a:pt x="719287" y="1473777"/>
                  </a:lnTo>
                  <a:lnTo>
                    <a:pt x="671345" y="1456752"/>
                  </a:lnTo>
                  <a:lnTo>
                    <a:pt x="624719" y="1439031"/>
                  </a:lnTo>
                  <a:lnTo>
                    <a:pt x="579449" y="1420632"/>
                  </a:lnTo>
                  <a:lnTo>
                    <a:pt x="535573" y="1401571"/>
                  </a:lnTo>
                  <a:lnTo>
                    <a:pt x="493130" y="1381867"/>
                  </a:lnTo>
                  <a:lnTo>
                    <a:pt x="452157" y="1361537"/>
                  </a:lnTo>
                  <a:lnTo>
                    <a:pt x="412695" y="1340597"/>
                  </a:lnTo>
                  <a:lnTo>
                    <a:pt x="374781" y="1319066"/>
                  </a:lnTo>
                  <a:lnTo>
                    <a:pt x="338454" y="1296961"/>
                  </a:lnTo>
                  <a:lnTo>
                    <a:pt x="303753" y="1274298"/>
                  </a:lnTo>
                  <a:lnTo>
                    <a:pt x="270716" y="1251095"/>
                  </a:lnTo>
                  <a:lnTo>
                    <a:pt x="239383" y="1227370"/>
                  </a:lnTo>
                  <a:lnTo>
                    <a:pt x="209791" y="1203140"/>
                  </a:lnTo>
                  <a:lnTo>
                    <a:pt x="155986" y="1153233"/>
                  </a:lnTo>
                  <a:lnTo>
                    <a:pt x="109611" y="1101513"/>
                  </a:lnTo>
                  <a:lnTo>
                    <a:pt x="70975" y="1048118"/>
                  </a:lnTo>
                  <a:lnTo>
                    <a:pt x="40387" y="993188"/>
                  </a:lnTo>
                  <a:lnTo>
                    <a:pt x="18155" y="936860"/>
                  </a:lnTo>
                  <a:lnTo>
                    <a:pt x="4590" y="879274"/>
                  </a:lnTo>
                  <a:lnTo>
                    <a:pt x="0" y="820567"/>
                  </a:lnTo>
                  <a:lnTo>
                    <a:pt x="1154" y="791140"/>
                  </a:lnTo>
                  <a:lnTo>
                    <a:pt x="10270" y="733086"/>
                  </a:lnTo>
                  <a:lnTo>
                    <a:pt x="28207" y="676212"/>
                  </a:lnTo>
                  <a:lnTo>
                    <a:pt x="54655" y="620656"/>
                  </a:lnTo>
                  <a:lnTo>
                    <a:pt x="89306" y="566558"/>
                  </a:lnTo>
                  <a:lnTo>
                    <a:pt x="131850" y="514058"/>
                  </a:lnTo>
                  <a:lnTo>
                    <a:pt x="181979" y="463292"/>
                  </a:lnTo>
                  <a:lnTo>
                    <a:pt x="239383" y="414402"/>
                  </a:lnTo>
                  <a:lnTo>
                    <a:pt x="270716" y="390703"/>
                  </a:lnTo>
                  <a:lnTo>
                    <a:pt x="303753" y="367525"/>
                  </a:lnTo>
                  <a:lnTo>
                    <a:pt x="338454" y="344886"/>
                  </a:lnTo>
                  <a:lnTo>
                    <a:pt x="374781" y="322802"/>
                  </a:lnTo>
                  <a:lnTo>
                    <a:pt x="412695" y="301290"/>
                  </a:lnTo>
                  <a:lnTo>
                    <a:pt x="452157" y="280369"/>
                  </a:lnTo>
                  <a:lnTo>
                    <a:pt x="493130" y="260056"/>
                  </a:lnTo>
                  <a:lnTo>
                    <a:pt x="535573" y="240368"/>
                  </a:lnTo>
                  <a:lnTo>
                    <a:pt x="579449" y="221322"/>
                  </a:lnTo>
                  <a:lnTo>
                    <a:pt x="624719" y="202936"/>
                  </a:lnTo>
                  <a:lnTo>
                    <a:pt x="671345" y="185227"/>
                  </a:lnTo>
                  <a:lnTo>
                    <a:pt x="719287" y="168212"/>
                  </a:lnTo>
                  <a:lnTo>
                    <a:pt x="768507" y="151910"/>
                  </a:lnTo>
                  <a:lnTo>
                    <a:pt x="818967" y="136336"/>
                  </a:lnTo>
                  <a:lnTo>
                    <a:pt x="870628" y="121510"/>
                  </a:lnTo>
                  <a:lnTo>
                    <a:pt x="923451" y="107447"/>
                  </a:lnTo>
                  <a:lnTo>
                    <a:pt x="977398" y="94166"/>
                  </a:lnTo>
                  <a:lnTo>
                    <a:pt x="1032429" y="81683"/>
                  </a:lnTo>
                  <a:lnTo>
                    <a:pt x="1088507" y="70017"/>
                  </a:lnTo>
                  <a:lnTo>
                    <a:pt x="1145593" y="59184"/>
                  </a:lnTo>
                  <a:lnTo>
                    <a:pt x="1203648" y="49202"/>
                  </a:lnTo>
                  <a:lnTo>
                    <a:pt x="1262633" y="40088"/>
                  </a:lnTo>
                  <a:lnTo>
                    <a:pt x="1322510" y="31859"/>
                  </a:lnTo>
                  <a:lnTo>
                    <a:pt x="1383241" y="24534"/>
                  </a:lnTo>
                  <a:lnTo>
                    <a:pt x="1444786" y="18129"/>
                  </a:lnTo>
                  <a:lnTo>
                    <a:pt x="1507107" y="12662"/>
                  </a:lnTo>
                  <a:lnTo>
                    <a:pt x="1570166" y="8150"/>
                  </a:lnTo>
                  <a:lnTo>
                    <a:pt x="1633923" y="4610"/>
                  </a:lnTo>
                  <a:lnTo>
                    <a:pt x="1698340" y="2060"/>
                  </a:lnTo>
                  <a:lnTo>
                    <a:pt x="1763379" y="518"/>
                  </a:lnTo>
                  <a:lnTo>
                    <a:pt x="1829001" y="0"/>
                  </a:lnTo>
                  <a:lnTo>
                    <a:pt x="1894565" y="518"/>
                  </a:lnTo>
                  <a:lnTo>
                    <a:pt x="1959552" y="2060"/>
                  </a:lnTo>
                  <a:lnTo>
                    <a:pt x="2023921" y="4610"/>
                  </a:lnTo>
                  <a:lnTo>
                    <a:pt x="2087636" y="8150"/>
                  </a:lnTo>
                  <a:lnTo>
                    <a:pt x="2150656" y="12662"/>
                  </a:lnTo>
                  <a:lnTo>
                    <a:pt x="2212943" y="18129"/>
                  </a:lnTo>
                  <a:lnTo>
                    <a:pt x="2274458" y="24534"/>
                  </a:lnTo>
                  <a:lnTo>
                    <a:pt x="2335163" y="31859"/>
                  </a:lnTo>
                  <a:lnTo>
                    <a:pt x="2395018" y="40088"/>
                  </a:lnTo>
                  <a:lnTo>
                    <a:pt x="2453986" y="49202"/>
                  </a:lnTo>
                  <a:lnTo>
                    <a:pt x="2512026" y="59184"/>
                  </a:lnTo>
                  <a:lnTo>
                    <a:pt x="2569100" y="70017"/>
                  </a:lnTo>
                  <a:lnTo>
                    <a:pt x="2625170" y="81683"/>
                  </a:lnTo>
                  <a:lnTo>
                    <a:pt x="2680196" y="94166"/>
                  </a:lnTo>
                  <a:lnTo>
                    <a:pt x="2734141" y="107447"/>
                  </a:lnTo>
                  <a:lnTo>
                    <a:pt x="2786964" y="121510"/>
                  </a:lnTo>
                  <a:lnTo>
                    <a:pt x="2838628" y="136336"/>
                  </a:lnTo>
                  <a:lnTo>
                    <a:pt x="2889093" y="151910"/>
                  </a:lnTo>
                  <a:lnTo>
                    <a:pt x="2938321" y="168212"/>
                  </a:lnTo>
                  <a:lnTo>
                    <a:pt x="2986272" y="185227"/>
                  </a:lnTo>
                  <a:lnTo>
                    <a:pt x="3032909" y="202936"/>
                  </a:lnTo>
                  <a:lnTo>
                    <a:pt x="3078192" y="221322"/>
                  </a:lnTo>
                  <a:lnTo>
                    <a:pt x="3122082" y="240368"/>
                  </a:lnTo>
                  <a:lnTo>
                    <a:pt x="3164542" y="260056"/>
                  </a:lnTo>
                  <a:lnTo>
                    <a:pt x="3205531" y="280369"/>
                  </a:lnTo>
                  <a:lnTo>
                    <a:pt x="3245011" y="301290"/>
                  </a:lnTo>
                  <a:lnTo>
                    <a:pt x="3282943" y="322802"/>
                  </a:lnTo>
                  <a:lnTo>
                    <a:pt x="3319289" y="344886"/>
                  </a:lnTo>
                  <a:lnTo>
                    <a:pt x="3354010" y="367525"/>
                  </a:lnTo>
                  <a:lnTo>
                    <a:pt x="3387067" y="390703"/>
                  </a:lnTo>
                  <a:lnTo>
                    <a:pt x="3418421" y="414402"/>
                  </a:lnTo>
                  <a:lnTo>
                    <a:pt x="3448033" y="438604"/>
                  </a:lnTo>
                  <a:lnTo>
                    <a:pt x="3501877" y="488449"/>
                  </a:lnTo>
                  <a:lnTo>
                    <a:pt x="3548288" y="540100"/>
                  </a:lnTo>
                  <a:lnTo>
                    <a:pt x="3586958" y="593416"/>
                  </a:lnTo>
                  <a:lnTo>
                    <a:pt x="3617574" y="648260"/>
                  </a:lnTo>
                  <a:lnTo>
                    <a:pt x="3639827" y="704493"/>
                  </a:lnTo>
                  <a:lnTo>
                    <a:pt x="3653407" y="761974"/>
                  </a:lnTo>
                  <a:lnTo>
                    <a:pt x="3658002" y="820567"/>
                  </a:lnTo>
                  <a:close/>
                </a:path>
              </a:pathLst>
            </a:custGeom>
            <a:ln w="110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07018" y="1869006"/>
              <a:ext cx="365125" cy="268605"/>
            </a:xfrm>
            <a:custGeom>
              <a:avLst/>
              <a:gdLst/>
              <a:ahLst/>
              <a:cxnLst/>
              <a:rect l="l" t="t" r="r" b="b"/>
              <a:pathLst>
                <a:path w="365125" h="268605">
                  <a:moveTo>
                    <a:pt x="364508" y="267996"/>
                  </a:moveTo>
                  <a:lnTo>
                    <a:pt x="0" y="0"/>
                  </a:lnTo>
                  <a:lnTo>
                    <a:pt x="242698" y="0"/>
                  </a:lnTo>
                  <a:lnTo>
                    <a:pt x="307294" y="141826"/>
                  </a:lnTo>
                  <a:lnTo>
                    <a:pt x="364508" y="26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07018" y="1869005"/>
              <a:ext cx="365125" cy="268605"/>
            </a:xfrm>
            <a:custGeom>
              <a:avLst/>
              <a:gdLst/>
              <a:ahLst/>
              <a:cxnLst/>
              <a:rect l="l" t="t" r="r" b="b"/>
              <a:pathLst>
                <a:path w="365125" h="268605">
                  <a:moveTo>
                    <a:pt x="364508" y="267996"/>
                  </a:moveTo>
                  <a:lnTo>
                    <a:pt x="0" y="0"/>
                  </a:lnTo>
                  <a:lnTo>
                    <a:pt x="242698" y="0"/>
                  </a:lnTo>
                  <a:lnTo>
                    <a:pt x="307294" y="141826"/>
                  </a:lnTo>
                  <a:lnTo>
                    <a:pt x="364508" y="267996"/>
                  </a:lnTo>
                  <a:close/>
                </a:path>
              </a:pathLst>
            </a:custGeom>
            <a:ln w="14745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0319" y="1869005"/>
              <a:ext cx="249554" cy="274955"/>
            </a:xfrm>
            <a:custGeom>
              <a:avLst/>
              <a:gdLst/>
              <a:ahLst/>
              <a:cxnLst/>
              <a:rect l="l" t="t" r="r" b="b"/>
              <a:pathLst>
                <a:path w="249554" h="274955">
                  <a:moveTo>
                    <a:pt x="124578" y="274443"/>
                  </a:moveTo>
                  <a:lnTo>
                    <a:pt x="57213" y="125249"/>
                  </a:lnTo>
                  <a:lnTo>
                    <a:pt x="0" y="0"/>
                  </a:lnTo>
                  <a:lnTo>
                    <a:pt x="249157" y="0"/>
                  </a:lnTo>
                  <a:lnTo>
                    <a:pt x="192866" y="125249"/>
                  </a:lnTo>
                  <a:lnTo>
                    <a:pt x="124578" y="274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90319" y="1869004"/>
              <a:ext cx="249554" cy="274955"/>
            </a:xfrm>
            <a:custGeom>
              <a:avLst/>
              <a:gdLst/>
              <a:ahLst/>
              <a:cxnLst/>
              <a:rect l="l" t="t" r="r" b="b"/>
              <a:pathLst>
                <a:path w="249554" h="274955">
                  <a:moveTo>
                    <a:pt x="249157" y="0"/>
                  </a:moveTo>
                  <a:lnTo>
                    <a:pt x="192866" y="125249"/>
                  </a:lnTo>
                  <a:lnTo>
                    <a:pt x="124578" y="274443"/>
                  </a:lnTo>
                  <a:lnTo>
                    <a:pt x="57213" y="125249"/>
                  </a:lnTo>
                  <a:lnTo>
                    <a:pt x="0" y="0"/>
                  </a:lnTo>
                  <a:lnTo>
                    <a:pt x="249157" y="0"/>
                  </a:lnTo>
                  <a:close/>
                </a:path>
              </a:pathLst>
            </a:custGeom>
            <a:ln w="14751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58270" y="1869003"/>
              <a:ext cx="365760" cy="268605"/>
            </a:xfrm>
            <a:custGeom>
              <a:avLst/>
              <a:gdLst/>
              <a:ahLst/>
              <a:cxnLst/>
              <a:rect l="l" t="t" r="r" b="b"/>
              <a:pathLst>
                <a:path w="365759" h="268605">
                  <a:moveTo>
                    <a:pt x="0" y="267996"/>
                  </a:moveTo>
                  <a:lnTo>
                    <a:pt x="57213" y="141826"/>
                  </a:lnTo>
                  <a:lnTo>
                    <a:pt x="121810" y="0"/>
                  </a:lnTo>
                  <a:lnTo>
                    <a:pt x="365431" y="0"/>
                  </a:lnTo>
                  <a:lnTo>
                    <a:pt x="0" y="26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58270" y="1869002"/>
              <a:ext cx="365760" cy="268605"/>
            </a:xfrm>
            <a:custGeom>
              <a:avLst/>
              <a:gdLst/>
              <a:ahLst/>
              <a:cxnLst/>
              <a:rect l="l" t="t" r="r" b="b"/>
              <a:pathLst>
                <a:path w="365759" h="268605">
                  <a:moveTo>
                    <a:pt x="365431" y="0"/>
                  </a:moveTo>
                  <a:lnTo>
                    <a:pt x="0" y="267996"/>
                  </a:lnTo>
                  <a:lnTo>
                    <a:pt x="57213" y="141826"/>
                  </a:lnTo>
                  <a:lnTo>
                    <a:pt x="121810" y="0"/>
                  </a:lnTo>
                  <a:lnTo>
                    <a:pt x="365431" y="0"/>
                  </a:lnTo>
                  <a:close/>
                </a:path>
              </a:pathLst>
            </a:custGeom>
            <a:ln w="14745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3151" y="1732701"/>
              <a:ext cx="227329" cy="109855"/>
            </a:xfrm>
            <a:custGeom>
              <a:avLst/>
              <a:gdLst/>
              <a:ahLst/>
              <a:cxnLst/>
              <a:rect l="l" t="t" r="r" b="b"/>
              <a:pathLst>
                <a:path w="227329" h="109855">
                  <a:moveTo>
                    <a:pt x="227010" y="109593"/>
                  </a:moveTo>
                  <a:lnTo>
                    <a:pt x="0" y="109593"/>
                  </a:lnTo>
                  <a:lnTo>
                    <a:pt x="57213" y="54336"/>
                  </a:lnTo>
                  <a:lnTo>
                    <a:pt x="113505" y="0"/>
                  </a:lnTo>
                  <a:lnTo>
                    <a:pt x="227010" y="1095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3151" y="1732700"/>
              <a:ext cx="227329" cy="109855"/>
            </a:xfrm>
            <a:custGeom>
              <a:avLst/>
              <a:gdLst/>
              <a:ahLst/>
              <a:cxnLst/>
              <a:rect l="l" t="t" r="r" b="b"/>
              <a:pathLst>
                <a:path w="227329" h="109855">
                  <a:moveTo>
                    <a:pt x="227010" y="109593"/>
                  </a:moveTo>
                  <a:lnTo>
                    <a:pt x="0" y="109593"/>
                  </a:lnTo>
                  <a:lnTo>
                    <a:pt x="57213" y="54336"/>
                  </a:lnTo>
                  <a:lnTo>
                    <a:pt x="113505" y="0"/>
                  </a:lnTo>
                  <a:lnTo>
                    <a:pt x="227010" y="109593"/>
                  </a:lnTo>
                  <a:close/>
                </a:path>
              </a:pathLst>
            </a:custGeom>
            <a:ln w="14740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52733" y="1722569"/>
              <a:ext cx="227329" cy="111125"/>
            </a:xfrm>
            <a:custGeom>
              <a:avLst/>
              <a:gdLst/>
              <a:ahLst/>
              <a:cxnLst/>
              <a:rect l="l" t="t" r="r" b="b"/>
              <a:pathLst>
                <a:path w="227329" h="111125">
                  <a:moveTo>
                    <a:pt x="113505" y="110514"/>
                  </a:moveTo>
                  <a:lnTo>
                    <a:pt x="56291" y="55257"/>
                  </a:lnTo>
                  <a:lnTo>
                    <a:pt x="0" y="0"/>
                  </a:lnTo>
                  <a:lnTo>
                    <a:pt x="227010" y="0"/>
                  </a:lnTo>
                  <a:lnTo>
                    <a:pt x="169796" y="55257"/>
                  </a:lnTo>
                  <a:lnTo>
                    <a:pt x="113505" y="110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52733" y="1722568"/>
              <a:ext cx="227329" cy="111125"/>
            </a:xfrm>
            <a:custGeom>
              <a:avLst/>
              <a:gdLst/>
              <a:ahLst/>
              <a:cxnLst/>
              <a:rect l="l" t="t" r="r" b="b"/>
              <a:pathLst>
                <a:path w="227329" h="111125">
                  <a:moveTo>
                    <a:pt x="227010" y="0"/>
                  </a:moveTo>
                  <a:lnTo>
                    <a:pt x="169796" y="55257"/>
                  </a:lnTo>
                  <a:lnTo>
                    <a:pt x="113505" y="110514"/>
                  </a:lnTo>
                  <a:lnTo>
                    <a:pt x="56291" y="55257"/>
                  </a:lnTo>
                  <a:lnTo>
                    <a:pt x="0" y="0"/>
                  </a:lnTo>
                  <a:lnTo>
                    <a:pt x="227010" y="0"/>
                  </a:lnTo>
                  <a:close/>
                </a:path>
              </a:pathLst>
            </a:custGeom>
            <a:ln w="14740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01393" y="1732698"/>
              <a:ext cx="227329" cy="109855"/>
            </a:xfrm>
            <a:custGeom>
              <a:avLst/>
              <a:gdLst/>
              <a:ahLst/>
              <a:cxnLst/>
              <a:rect l="l" t="t" r="r" b="b"/>
              <a:pathLst>
                <a:path w="227329" h="109855">
                  <a:moveTo>
                    <a:pt x="227010" y="109593"/>
                  </a:moveTo>
                  <a:lnTo>
                    <a:pt x="0" y="109593"/>
                  </a:lnTo>
                  <a:lnTo>
                    <a:pt x="57213" y="54336"/>
                  </a:lnTo>
                  <a:lnTo>
                    <a:pt x="113505" y="0"/>
                  </a:lnTo>
                  <a:lnTo>
                    <a:pt x="170719" y="54336"/>
                  </a:lnTo>
                  <a:lnTo>
                    <a:pt x="227010" y="1095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01393" y="1732697"/>
              <a:ext cx="227329" cy="109855"/>
            </a:xfrm>
            <a:custGeom>
              <a:avLst/>
              <a:gdLst/>
              <a:ahLst/>
              <a:cxnLst/>
              <a:rect l="l" t="t" r="r" b="b"/>
              <a:pathLst>
                <a:path w="227329" h="109855">
                  <a:moveTo>
                    <a:pt x="227010" y="109593"/>
                  </a:moveTo>
                  <a:lnTo>
                    <a:pt x="0" y="109593"/>
                  </a:lnTo>
                  <a:lnTo>
                    <a:pt x="57213" y="54336"/>
                  </a:lnTo>
                  <a:lnTo>
                    <a:pt x="113505" y="0"/>
                  </a:lnTo>
                  <a:lnTo>
                    <a:pt x="170719" y="54336"/>
                  </a:lnTo>
                  <a:lnTo>
                    <a:pt x="227010" y="109593"/>
                  </a:lnTo>
                  <a:close/>
                </a:path>
              </a:pathLst>
            </a:custGeom>
            <a:ln w="14740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50976" y="1722566"/>
              <a:ext cx="227329" cy="111125"/>
            </a:xfrm>
            <a:custGeom>
              <a:avLst/>
              <a:gdLst/>
              <a:ahLst/>
              <a:cxnLst/>
              <a:rect l="l" t="t" r="r" b="b"/>
              <a:pathLst>
                <a:path w="227329" h="111125">
                  <a:moveTo>
                    <a:pt x="113505" y="110514"/>
                  </a:moveTo>
                  <a:lnTo>
                    <a:pt x="56291" y="55257"/>
                  </a:lnTo>
                  <a:lnTo>
                    <a:pt x="0" y="0"/>
                  </a:lnTo>
                  <a:lnTo>
                    <a:pt x="227010" y="0"/>
                  </a:lnTo>
                  <a:lnTo>
                    <a:pt x="169796" y="55257"/>
                  </a:lnTo>
                  <a:lnTo>
                    <a:pt x="113505" y="110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50976" y="1722565"/>
              <a:ext cx="227329" cy="111125"/>
            </a:xfrm>
            <a:custGeom>
              <a:avLst/>
              <a:gdLst/>
              <a:ahLst/>
              <a:cxnLst/>
              <a:rect l="l" t="t" r="r" b="b"/>
              <a:pathLst>
                <a:path w="227329" h="111125">
                  <a:moveTo>
                    <a:pt x="227010" y="0"/>
                  </a:moveTo>
                  <a:lnTo>
                    <a:pt x="169796" y="55257"/>
                  </a:lnTo>
                  <a:lnTo>
                    <a:pt x="113505" y="110514"/>
                  </a:lnTo>
                  <a:lnTo>
                    <a:pt x="56291" y="55257"/>
                  </a:lnTo>
                  <a:lnTo>
                    <a:pt x="0" y="0"/>
                  </a:lnTo>
                  <a:lnTo>
                    <a:pt x="227010" y="0"/>
                  </a:lnTo>
                  <a:close/>
                </a:path>
              </a:pathLst>
            </a:custGeom>
            <a:ln w="14740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99635" y="1732694"/>
              <a:ext cx="227329" cy="109855"/>
            </a:xfrm>
            <a:custGeom>
              <a:avLst/>
              <a:gdLst/>
              <a:ahLst/>
              <a:cxnLst/>
              <a:rect l="l" t="t" r="r" b="b"/>
              <a:pathLst>
                <a:path w="227329" h="109855">
                  <a:moveTo>
                    <a:pt x="227010" y="109593"/>
                  </a:moveTo>
                  <a:lnTo>
                    <a:pt x="0" y="109593"/>
                  </a:lnTo>
                  <a:lnTo>
                    <a:pt x="113505" y="0"/>
                  </a:lnTo>
                  <a:lnTo>
                    <a:pt x="170719" y="54336"/>
                  </a:lnTo>
                  <a:lnTo>
                    <a:pt x="227010" y="1095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99635" y="1732694"/>
              <a:ext cx="227329" cy="109855"/>
            </a:xfrm>
            <a:custGeom>
              <a:avLst/>
              <a:gdLst/>
              <a:ahLst/>
              <a:cxnLst/>
              <a:rect l="l" t="t" r="r" b="b"/>
              <a:pathLst>
                <a:path w="227329" h="109855">
                  <a:moveTo>
                    <a:pt x="227010" y="109593"/>
                  </a:moveTo>
                  <a:lnTo>
                    <a:pt x="0" y="109593"/>
                  </a:lnTo>
                  <a:lnTo>
                    <a:pt x="113505" y="0"/>
                  </a:lnTo>
                  <a:lnTo>
                    <a:pt x="170719" y="54336"/>
                  </a:lnTo>
                  <a:lnTo>
                    <a:pt x="227010" y="109593"/>
                  </a:lnTo>
                  <a:close/>
                </a:path>
              </a:pathLst>
            </a:custGeom>
            <a:ln w="14740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29663" y="1993322"/>
              <a:ext cx="700405" cy="756285"/>
            </a:xfrm>
            <a:custGeom>
              <a:avLst/>
              <a:gdLst/>
              <a:ahLst/>
              <a:cxnLst/>
              <a:rect l="l" t="t" r="r" b="b"/>
              <a:pathLst>
                <a:path w="700404" h="756285">
                  <a:moveTo>
                    <a:pt x="0" y="756100"/>
                  </a:moveTo>
                  <a:lnTo>
                    <a:pt x="0" y="378510"/>
                  </a:lnTo>
                  <a:lnTo>
                    <a:pt x="700409" y="0"/>
                  </a:lnTo>
                  <a:lnTo>
                    <a:pt x="0" y="756100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6032" y="1993320"/>
              <a:ext cx="700405" cy="756285"/>
            </a:xfrm>
            <a:custGeom>
              <a:avLst/>
              <a:gdLst/>
              <a:ahLst/>
              <a:cxnLst/>
              <a:rect l="l" t="t" r="r" b="b"/>
              <a:pathLst>
                <a:path w="700404" h="756285">
                  <a:moveTo>
                    <a:pt x="700409" y="756100"/>
                  </a:moveTo>
                  <a:lnTo>
                    <a:pt x="0" y="0"/>
                  </a:lnTo>
                  <a:lnTo>
                    <a:pt x="700409" y="378510"/>
                  </a:lnTo>
                  <a:lnTo>
                    <a:pt x="700409" y="756100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76829" y="2164616"/>
              <a:ext cx="544830" cy="588010"/>
            </a:xfrm>
            <a:custGeom>
              <a:avLst/>
              <a:gdLst/>
              <a:ahLst/>
              <a:cxnLst/>
              <a:rect l="l" t="t" r="r" b="b"/>
              <a:pathLst>
                <a:path w="544829" h="588010">
                  <a:moveTo>
                    <a:pt x="0" y="587566"/>
                  </a:moveTo>
                  <a:lnTo>
                    <a:pt x="544455" y="0"/>
                  </a:lnTo>
                  <a:lnTo>
                    <a:pt x="544455" y="293783"/>
                  </a:lnTo>
                  <a:lnTo>
                    <a:pt x="0" y="587566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53583" y="2164614"/>
              <a:ext cx="544830" cy="588010"/>
            </a:xfrm>
            <a:custGeom>
              <a:avLst/>
              <a:gdLst/>
              <a:ahLst/>
              <a:cxnLst/>
              <a:rect l="l" t="t" r="r" b="b"/>
              <a:pathLst>
                <a:path w="544829" h="588010">
                  <a:moveTo>
                    <a:pt x="544455" y="587566"/>
                  </a:moveTo>
                  <a:lnTo>
                    <a:pt x="0" y="293783"/>
                  </a:lnTo>
                  <a:lnTo>
                    <a:pt x="0" y="0"/>
                  </a:lnTo>
                  <a:lnTo>
                    <a:pt x="544455" y="587566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08511" y="2167375"/>
              <a:ext cx="540385" cy="582295"/>
            </a:xfrm>
            <a:custGeom>
              <a:avLst/>
              <a:gdLst/>
              <a:ahLst/>
              <a:cxnLst/>
              <a:rect l="l" t="t" r="r" b="b"/>
              <a:pathLst>
                <a:path w="540384" h="582294">
                  <a:moveTo>
                    <a:pt x="539841" y="582040"/>
                  </a:moveTo>
                  <a:lnTo>
                    <a:pt x="0" y="291020"/>
                  </a:lnTo>
                  <a:lnTo>
                    <a:pt x="0" y="0"/>
                  </a:lnTo>
                  <a:lnTo>
                    <a:pt x="539841" y="582040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36372" y="2167374"/>
              <a:ext cx="540385" cy="582295"/>
            </a:xfrm>
            <a:custGeom>
              <a:avLst/>
              <a:gdLst/>
              <a:ahLst/>
              <a:cxnLst/>
              <a:rect l="l" t="t" r="r" b="b"/>
              <a:pathLst>
                <a:path w="540384" h="582294">
                  <a:moveTo>
                    <a:pt x="0" y="582040"/>
                  </a:moveTo>
                  <a:lnTo>
                    <a:pt x="539841" y="0"/>
                  </a:lnTo>
                  <a:lnTo>
                    <a:pt x="539841" y="291020"/>
                  </a:lnTo>
                  <a:lnTo>
                    <a:pt x="0" y="582040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BE9440E-3891-4FFB-AD72-68DEDF31514B}"/>
              </a:ext>
            </a:extLst>
          </p:cNvPr>
          <p:cNvSpPr/>
          <p:nvPr/>
        </p:nvSpPr>
        <p:spPr>
          <a:xfrm>
            <a:off x="4590891" y="4264923"/>
            <a:ext cx="6096000" cy="17958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Опубликовано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Наш канал </a:t>
            </a:r>
            <a:r>
              <a:rPr lang="ru-RU" sz="1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Завуч_Директор_Советник</a:t>
            </a: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                                        </a:t>
            </a:r>
            <a:b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18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t.me/zam_dir"/>
              </a:rPr>
              <a:t>https://t.me/zam_dir</a:t>
            </a: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                                      </a:t>
            </a:r>
            <a:b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Сообщество в ВК </a:t>
            </a:r>
            <a:r>
              <a:rPr lang="ru-RU" sz="18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vk.com/deputy_director"/>
              </a:rPr>
              <a:t>https://vk.com/deputy_director</a:t>
            </a: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</a:t>
            </a:r>
            <a:b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6378" y="281264"/>
            <a:ext cx="289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006FC0"/>
                </a:solidFill>
              </a:rPr>
              <a:t>ПРОФЕССИИ</a:t>
            </a:r>
            <a:r>
              <a:rPr sz="1800" spc="-160" dirty="0">
                <a:solidFill>
                  <a:srgbClr val="006FC0"/>
                </a:solidFill>
              </a:rPr>
              <a:t> </a:t>
            </a:r>
            <a:r>
              <a:rPr sz="1800" spc="-10" dirty="0">
                <a:solidFill>
                  <a:srgbClr val="006FC0"/>
                </a:solidFill>
              </a:rPr>
              <a:t>БУДУЩЕГО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03594" y="1049819"/>
            <a:ext cx="5782945" cy="448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Lucida Sans Unicode"/>
                <a:cs typeface="Lucida Sans Unicode"/>
              </a:rPr>
              <a:t>НАНО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85" dirty="0">
                <a:latin typeface="Lucida Sans Unicode"/>
                <a:cs typeface="Lucida Sans Unicode"/>
              </a:rPr>
              <a:t>–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80" dirty="0">
                <a:latin typeface="Lucida Sans Unicode"/>
                <a:cs typeface="Lucida Sans Unicode"/>
              </a:rPr>
              <a:t>МЕДИК,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ИТ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325" dirty="0">
                <a:latin typeface="Lucida Sans Unicode"/>
                <a:cs typeface="Lucida Sans Unicode"/>
              </a:rPr>
              <a:t>-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95" dirty="0">
                <a:latin typeface="Lucida Sans Unicode"/>
                <a:cs typeface="Lucida Sans Unicode"/>
              </a:rPr>
              <a:t>МЕДИК</a:t>
            </a:r>
            <a:endParaRPr sz="1600">
              <a:latin typeface="Lucida Sans Unicode"/>
              <a:cs typeface="Lucida Sans Unicode"/>
            </a:endParaRPr>
          </a:p>
          <a:p>
            <a:pPr marL="12700" marR="5080">
              <a:lnSpc>
                <a:spcPct val="170000"/>
              </a:lnSpc>
              <a:spcBef>
                <a:spcPts val="195"/>
              </a:spcBef>
            </a:pPr>
            <a:r>
              <a:rPr sz="1600" dirty="0">
                <a:latin typeface="Lucida Sans Unicode"/>
                <a:cs typeface="Lucida Sans Unicode"/>
              </a:rPr>
              <a:t>СПЕЦИАЛИСТ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ПО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90" dirty="0">
                <a:latin typeface="Lucida Sans Unicode"/>
                <a:cs typeface="Lucida Sans Unicode"/>
              </a:rPr>
              <a:t>БОРЬБЕ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С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114" dirty="0">
                <a:latin typeface="Lucida Sans Unicode"/>
                <a:cs typeface="Lucida Sans Unicode"/>
              </a:rPr>
              <a:t>ИЗМЕНЕНИЯМИ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КЛИМАТА </a:t>
            </a:r>
            <a:r>
              <a:rPr sz="1600" spc="10" dirty="0">
                <a:latin typeface="Lucida Sans Unicode"/>
                <a:cs typeface="Lucida Sans Unicode"/>
              </a:rPr>
              <a:t>КОНСТРУКТОР</a:t>
            </a:r>
            <a:r>
              <a:rPr sz="1600" spc="135" dirty="0">
                <a:latin typeface="Lucida Sans Unicode"/>
                <a:cs typeface="Lucida Sans Unicode"/>
              </a:rPr>
              <a:t> </a:t>
            </a:r>
            <a:r>
              <a:rPr sz="1600" spc="45" dirty="0">
                <a:latin typeface="Lucida Sans Unicode"/>
                <a:cs typeface="Lucida Sans Unicode"/>
              </a:rPr>
              <a:t>АЛЬТЕРНАТИВНОГО</a:t>
            </a:r>
            <a:r>
              <a:rPr sz="1600" spc="114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ТРАНСПОРТА </a:t>
            </a:r>
            <a:r>
              <a:rPr sz="1600" spc="55" dirty="0">
                <a:latin typeface="Lucida Sans Unicode"/>
                <a:cs typeface="Lucida Sans Unicode"/>
              </a:rPr>
              <a:t>ПЕРСОНАЛЬНЫЙ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БРЕНД</a:t>
            </a:r>
            <a:r>
              <a:rPr sz="1600" spc="-100" dirty="0">
                <a:latin typeface="Lucida Sans Unicode"/>
                <a:cs typeface="Lucida Sans Unicode"/>
              </a:rPr>
              <a:t> </a:t>
            </a:r>
            <a:r>
              <a:rPr sz="1600" spc="-325" dirty="0">
                <a:latin typeface="Lucida Sans Unicode"/>
                <a:cs typeface="Lucida Sans Unicode"/>
              </a:rPr>
              <a:t>-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spc="110" dirty="0">
                <a:latin typeface="Lucida Sans Unicode"/>
                <a:cs typeface="Lucida Sans Unicode"/>
              </a:rPr>
              <a:t>МЕНЕДЖЕР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600" spc="55" dirty="0">
                <a:latin typeface="Lucida Sans Unicode"/>
                <a:cs typeface="Lucida Sans Unicode"/>
              </a:rPr>
              <a:t>СЕТЕВОЙ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ЮРИСТ</a:t>
            </a:r>
            <a:endParaRPr sz="1600">
              <a:latin typeface="Lucida Sans Unicode"/>
              <a:cs typeface="Lucida Sans Unicode"/>
            </a:endParaRPr>
          </a:p>
          <a:p>
            <a:pPr marL="12700" marR="1980564">
              <a:lnSpc>
                <a:spcPts val="3479"/>
              </a:lnSpc>
              <a:spcBef>
                <a:spcPts val="95"/>
              </a:spcBef>
            </a:pPr>
            <a:r>
              <a:rPr sz="1600" spc="75" dirty="0">
                <a:latin typeface="Lucida Sans Unicode"/>
                <a:cs typeface="Lucida Sans Unicode"/>
              </a:rPr>
              <a:t>ПРОЕКТИРОВЩИК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70" dirty="0">
                <a:latin typeface="Lucida Sans Unicode"/>
                <a:cs typeface="Lucida Sans Unicode"/>
              </a:rPr>
              <a:t>«УМНОЙ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СРЕДЫ» </a:t>
            </a:r>
            <a:r>
              <a:rPr sz="1600" spc="80" dirty="0">
                <a:latin typeface="Lucida Sans Unicode"/>
                <a:cs typeface="Lucida Sans Unicode"/>
              </a:rPr>
              <a:t>МОЛЕКУЛЯРНЫЙ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ДИЕТОЛОГ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600" dirty="0">
                <a:latin typeface="Lucida Sans Unicode"/>
                <a:cs typeface="Lucida Sans Unicode"/>
              </a:rPr>
              <a:t>СИТИ</a:t>
            </a:r>
            <a:r>
              <a:rPr sz="1600" spc="-80" dirty="0">
                <a:latin typeface="Lucida Sans Unicode"/>
                <a:cs typeface="Lucida Sans Unicode"/>
              </a:rPr>
              <a:t> </a:t>
            </a:r>
            <a:r>
              <a:rPr sz="1600" spc="-325" dirty="0">
                <a:latin typeface="Lucida Sans Unicode"/>
                <a:cs typeface="Lucida Sans Unicode"/>
              </a:rPr>
              <a:t>-</a:t>
            </a:r>
            <a:r>
              <a:rPr sz="1600" spc="-95" dirty="0">
                <a:latin typeface="Lucida Sans Unicode"/>
                <a:cs typeface="Lucida Sans Unicode"/>
              </a:rPr>
              <a:t> </a:t>
            </a:r>
            <a:r>
              <a:rPr sz="1600" spc="155" dirty="0">
                <a:latin typeface="Lucida Sans Unicode"/>
                <a:cs typeface="Lucida Sans Unicode"/>
              </a:rPr>
              <a:t>ФЕРМЕР</a:t>
            </a:r>
            <a:endParaRPr sz="1600">
              <a:latin typeface="Lucida Sans Unicode"/>
              <a:cs typeface="Lucida Sans Unicode"/>
            </a:endParaRPr>
          </a:p>
          <a:p>
            <a:pPr marL="12700" marR="624840">
              <a:lnSpc>
                <a:spcPct val="166900"/>
              </a:lnSpc>
              <a:spcBef>
                <a:spcPts val="25"/>
              </a:spcBef>
            </a:pPr>
            <a:r>
              <a:rPr sz="1600" spc="75" dirty="0">
                <a:latin typeface="Lucida Sans Unicode"/>
                <a:cs typeface="Lucida Sans Unicode"/>
              </a:rPr>
              <a:t>КОСМОБИОЛОГ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70" dirty="0">
                <a:latin typeface="Lucida Sans Unicode"/>
                <a:cs typeface="Lucida Sans Unicode"/>
              </a:rPr>
              <a:t>И</a:t>
            </a:r>
            <a:r>
              <a:rPr sz="1600" spc="-13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КОСМОГЕОЛОГ </a:t>
            </a:r>
            <a:r>
              <a:rPr sz="1600" spc="75" dirty="0">
                <a:latin typeface="Lucida Sans Unicode"/>
                <a:cs typeface="Lucida Sans Unicode"/>
              </a:rPr>
              <a:t>ПРОЕКТИРОВЩИК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3D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ПЕЧАТИ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135" dirty="0">
                <a:latin typeface="Lucida Sans Unicode"/>
                <a:cs typeface="Lucida Sans Unicode"/>
              </a:rPr>
              <a:t>В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СТРОИТЕЛЬСТВЕ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600" spc="10" dirty="0">
                <a:latin typeface="Lucida Sans Unicode"/>
                <a:cs typeface="Lucida Sans Unicode"/>
              </a:rPr>
              <a:t>СОЦИАЛЬНЫЙ</a:t>
            </a:r>
            <a:r>
              <a:rPr sz="1600" spc="135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РАБОТНИК</a:t>
            </a:r>
            <a:r>
              <a:rPr sz="1600" spc="11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СОЦИАЛЬНЫХ</a:t>
            </a:r>
            <a:r>
              <a:rPr sz="1600" spc="1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СЕТЕЙ</a:t>
            </a:r>
            <a:endParaRPr sz="16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6" name="object 6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384548"/>
            <a:ext cx="345947" cy="34747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1034796"/>
            <a:ext cx="339851" cy="33985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" y="4814316"/>
            <a:ext cx="345947" cy="34594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1452372"/>
            <a:ext cx="339851" cy="33985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1874520"/>
            <a:ext cx="339851" cy="33985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2293620"/>
            <a:ext cx="339851" cy="33985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2712720"/>
            <a:ext cx="339851" cy="33985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" y="3127248"/>
            <a:ext cx="339851" cy="34137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3543300"/>
            <a:ext cx="339851" cy="33985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856" y="3962400"/>
            <a:ext cx="339851" cy="33985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572" y="5244084"/>
            <a:ext cx="339851" cy="33985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08391" y="2147315"/>
            <a:ext cx="2840735" cy="28407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964" y="2250687"/>
            <a:ext cx="8169909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8445">
              <a:lnSpc>
                <a:spcPct val="100000"/>
              </a:lnSpc>
              <a:spcBef>
                <a:spcPts val="100"/>
              </a:spcBef>
            </a:pPr>
            <a:r>
              <a:rPr sz="7200" spc="135" dirty="0">
                <a:solidFill>
                  <a:srgbClr val="006FC0"/>
                </a:solidFill>
              </a:rPr>
              <a:t>ЧТО</a:t>
            </a:r>
            <a:r>
              <a:rPr sz="7200" spc="-595" dirty="0">
                <a:solidFill>
                  <a:srgbClr val="006FC0"/>
                </a:solidFill>
              </a:rPr>
              <a:t> </a:t>
            </a:r>
            <a:r>
              <a:rPr sz="7200" spc="45" dirty="0">
                <a:solidFill>
                  <a:srgbClr val="006FC0"/>
                </a:solidFill>
              </a:rPr>
              <a:t>БУДЕТ </a:t>
            </a:r>
            <a:r>
              <a:rPr sz="7200" spc="290" dirty="0">
                <a:solidFill>
                  <a:srgbClr val="006FC0"/>
                </a:solidFill>
              </a:rPr>
              <a:t>ВОСТРЕБОВАНО?</a:t>
            </a:r>
            <a:endParaRPr sz="7200"/>
          </a:p>
        </p:txBody>
      </p:sp>
      <p:grpSp>
        <p:nvGrpSpPr>
          <p:cNvPr id="3" name="object 3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4" name="object 4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BABAC03-6A80-4ED5-B80D-A9E532612D57}"/>
              </a:ext>
            </a:extLst>
          </p:cNvPr>
          <p:cNvSpPr/>
          <p:nvPr/>
        </p:nvSpPr>
        <p:spPr>
          <a:xfrm>
            <a:off x="5698708" y="4583906"/>
            <a:ext cx="6096000" cy="17958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Опубликовано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Наш канал </a:t>
            </a:r>
            <a:r>
              <a:rPr lang="ru-RU" sz="1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Завуч_Директор_Советник</a:t>
            </a: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                                        </a:t>
            </a:r>
            <a:b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18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t.me/zam_dir"/>
              </a:rPr>
              <a:t>https://t.me/zam_dir</a:t>
            </a: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                                      </a:t>
            </a:r>
            <a:b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Сообщество в ВК </a:t>
            </a:r>
            <a:r>
              <a:rPr lang="ru-RU" sz="18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vk.com/deputy_director"/>
              </a:rPr>
              <a:t>https://vk.com/deputy_director</a:t>
            </a: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</a:t>
            </a:r>
            <a:b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0541" y="281264"/>
            <a:ext cx="2383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006FC0"/>
                </a:solidFill>
              </a:rPr>
              <a:t>УМЕНИЯ</a:t>
            </a:r>
            <a:r>
              <a:rPr sz="1800" spc="-170" dirty="0">
                <a:solidFill>
                  <a:srgbClr val="006FC0"/>
                </a:solidFill>
              </a:rPr>
              <a:t> </a:t>
            </a:r>
            <a:r>
              <a:rPr sz="1800" spc="80" dirty="0">
                <a:solidFill>
                  <a:srgbClr val="006FC0"/>
                </a:solidFill>
              </a:rPr>
              <a:t>И</a:t>
            </a:r>
            <a:r>
              <a:rPr sz="1800" spc="-145" dirty="0">
                <a:solidFill>
                  <a:srgbClr val="006FC0"/>
                </a:solidFill>
              </a:rPr>
              <a:t> </a:t>
            </a:r>
            <a:r>
              <a:rPr sz="1800" spc="95" dirty="0">
                <a:solidFill>
                  <a:srgbClr val="006FC0"/>
                </a:solidFill>
              </a:rPr>
              <a:t>НАВЫКИ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03594" y="1049819"/>
            <a:ext cx="3357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Lucida Sans Unicode"/>
                <a:cs typeface="Lucida Sans Unicode"/>
              </a:rPr>
              <a:t>РАБОТА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НА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50" dirty="0">
                <a:latin typeface="Lucida Sans Unicode"/>
                <a:cs typeface="Lucida Sans Unicode"/>
              </a:rPr>
              <a:t>СТЫКЕ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ПРОФЕССИЙ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РАБОТА</a:t>
            </a:r>
            <a:r>
              <a:rPr spc="-35" dirty="0"/>
              <a:t> </a:t>
            </a:r>
            <a:r>
              <a:rPr spc="135" dirty="0"/>
              <a:t>В</a:t>
            </a:r>
            <a:r>
              <a:rPr spc="-40" dirty="0"/>
              <a:t> </a:t>
            </a:r>
            <a:r>
              <a:rPr spc="155" dirty="0"/>
              <a:t>РЕЖИМЕ</a:t>
            </a:r>
            <a:r>
              <a:rPr spc="-25" dirty="0"/>
              <a:t> </a:t>
            </a:r>
            <a:r>
              <a:rPr spc="40" dirty="0"/>
              <a:t>МНОГОЗАДАЧНОСТИ</a:t>
            </a:r>
          </a:p>
          <a:p>
            <a:pPr marL="12700" marR="5080">
              <a:lnSpc>
                <a:spcPts val="6680"/>
              </a:lnSpc>
              <a:spcBef>
                <a:spcPts val="509"/>
              </a:spcBef>
            </a:pPr>
            <a:r>
              <a:rPr dirty="0"/>
              <a:t>ГОТОВНОСТЬ</a:t>
            </a:r>
            <a:r>
              <a:rPr spc="-5" dirty="0"/>
              <a:t> </a:t>
            </a:r>
            <a:r>
              <a:rPr spc="140" dirty="0"/>
              <a:t>К</a:t>
            </a:r>
            <a:r>
              <a:rPr spc="-45" dirty="0"/>
              <a:t> </a:t>
            </a:r>
            <a:r>
              <a:rPr spc="75" dirty="0"/>
              <a:t>ПЕРЕОБУЧЕНИЮ</a:t>
            </a:r>
            <a:r>
              <a:rPr spc="10" dirty="0"/>
              <a:t> </a:t>
            </a:r>
            <a:r>
              <a:rPr spc="70" dirty="0"/>
              <a:t>И</a:t>
            </a:r>
            <a:r>
              <a:rPr spc="-45" dirty="0"/>
              <a:t> </a:t>
            </a:r>
            <a:r>
              <a:rPr spc="60" dirty="0"/>
              <a:t>САМООБУЧЕНИЮ </a:t>
            </a:r>
            <a:r>
              <a:rPr spc="75" dirty="0"/>
              <a:t>ЗНАНИЕ</a:t>
            </a:r>
            <a:r>
              <a:rPr spc="-125" dirty="0"/>
              <a:t> </a:t>
            </a:r>
            <a:r>
              <a:rPr spc="114" dirty="0"/>
              <a:t>IT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7" name="object 7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384548"/>
            <a:ext cx="345947" cy="34747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1034796"/>
            <a:ext cx="339851" cy="33985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1874520"/>
            <a:ext cx="339851" cy="33985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2712720"/>
            <a:ext cx="339851" cy="33985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3543300"/>
            <a:ext cx="339851" cy="33985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572" y="5244084"/>
            <a:ext cx="339851" cy="339851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103594" y="4422968"/>
            <a:ext cx="3850640" cy="1113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latin typeface="Lucida Sans Unicode"/>
                <a:cs typeface="Lucida Sans Unicode"/>
              </a:rPr>
              <a:t>БЫТЬ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80" dirty="0">
                <a:latin typeface="Lucida Sans Unicode"/>
                <a:cs typeface="Lucida Sans Unicode"/>
              </a:rPr>
              <a:t>ПРОФЕССИОНАЛОМ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90" dirty="0">
                <a:latin typeface="Lucida Sans Unicode"/>
                <a:cs typeface="Lucida Sans Unicode"/>
              </a:rPr>
              <a:t>BIG</a:t>
            </a:r>
            <a:r>
              <a:rPr sz="1600" spc="-114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DATE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65"/>
              </a:spcBef>
            </a:pP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Lucida Sans Unicode"/>
                <a:cs typeface="Lucida Sans Unicode"/>
              </a:rPr>
              <a:t>SOFT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spc="120" dirty="0">
                <a:latin typeface="Lucida Sans Unicode"/>
                <a:cs typeface="Lucida Sans Unicode"/>
              </a:rPr>
              <a:t>SKILLS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4715" y="2453640"/>
            <a:ext cx="2228087" cy="22280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4560" y="1612073"/>
            <a:ext cx="696912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330" dirty="0">
                <a:solidFill>
                  <a:srgbClr val="006FC0"/>
                </a:solidFill>
              </a:rPr>
              <a:t>СОВРЕМЕННАЯ,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1782560" y="2616389"/>
            <a:ext cx="8492490" cy="227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080">
              <a:lnSpc>
                <a:spcPts val="7184"/>
              </a:lnSpc>
              <a:spcBef>
                <a:spcPts val="100"/>
              </a:spcBef>
            </a:pPr>
            <a:r>
              <a:rPr sz="6000" spc="220" dirty="0">
                <a:solidFill>
                  <a:srgbClr val="006FC0"/>
                </a:solidFill>
                <a:latin typeface="Lucida Sans Unicode"/>
                <a:cs typeface="Lucida Sans Unicode"/>
              </a:rPr>
              <a:t>МОТИВИРУЮЩАЯ,</a:t>
            </a:r>
            <a:endParaRPr sz="6000">
              <a:latin typeface="Lucida Sans Unicode"/>
              <a:cs typeface="Lucida Sans Unicode"/>
            </a:endParaRPr>
          </a:p>
          <a:p>
            <a:pPr marL="502920">
              <a:lnSpc>
                <a:spcPts val="4785"/>
              </a:lnSpc>
            </a:pPr>
            <a:r>
              <a:rPr sz="4000" spc="175" dirty="0">
                <a:solidFill>
                  <a:srgbClr val="00AF50"/>
                </a:solidFill>
                <a:latin typeface="Lucida Sans Unicode"/>
                <a:cs typeface="Lucida Sans Unicode"/>
              </a:rPr>
              <a:t>ТЕХНИЧЕСКИ</a:t>
            </a:r>
            <a:r>
              <a:rPr sz="4000" spc="-29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4000" spc="105" dirty="0">
                <a:solidFill>
                  <a:srgbClr val="00AF50"/>
                </a:solidFill>
                <a:latin typeface="Lucida Sans Unicode"/>
                <a:cs typeface="Lucida Sans Unicode"/>
              </a:rPr>
              <a:t>НАСЫЩЕННАЯ</a:t>
            </a:r>
            <a:endParaRPr sz="4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4800" spc="175" dirty="0">
                <a:solidFill>
                  <a:srgbClr val="FF0000"/>
                </a:solidFill>
                <a:latin typeface="Lucida Sans Unicode"/>
                <a:cs typeface="Lucida Sans Unicode"/>
              </a:rPr>
              <a:t>ОБРАЗОВАТЕЛЬНАЯ</a:t>
            </a:r>
            <a:r>
              <a:rPr sz="4800" spc="-3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800" spc="85" dirty="0">
                <a:solidFill>
                  <a:srgbClr val="FF0000"/>
                </a:solidFill>
                <a:latin typeface="Lucida Sans Unicode"/>
                <a:cs typeface="Lucida Sans Unicode"/>
              </a:rPr>
              <a:t>СРЕДА</a:t>
            </a:r>
            <a:endParaRPr sz="48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6" name="object 6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447" y="1702099"/>
            <a:ext cx="1094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80" dirty="0">
                <a:solidFill>
                  <a:srgbClr val="00AF50"/>
                </a:solidFill>
              </a:rPr>
              <a:t>ВУЗ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5" name="object 5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" y="4180332"/>
            <a:ext cx="345935" cy="34747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8" y="1874520"/>
            <a:ext cx="339851" cy="33985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20" y="2927604"/>
            <a:ext cx="339851" cy="339851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956698" y="483068"/>
            <a:ext cx="566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5080" indent="-37846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006FC0"/>
                </a:solidFill>
                <a:latin typeface="Lucida Sans Unicode"/>
                <a:cs typeface="Lucida Sans Unicode"/>
              </a:rPr>
              <a:t>ИНТЕГРАЦИЯ</a:t>
            </a:r>
            <a:r>
              <a:rPr sz="1800" spc="-1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90" dirty="0">
                <a:solidFill>
                  <a:srgbClr val="006FC0"/>
                </a:solidFill>
                <a:latin typeface="Lucida Sans Unicode"/>
                <a:cs typeface="Lucida Sans Unicode"/>
              </a:rPr>
              <a:t>РАЗНЫХ</a:t>
            </a:r>
            <a:r>
              <a:rPr sz="1800" spc="-1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90" dirty="0">
                <a:solidFill>
                  <a:srgbClr val="006FC0"/>
                </a:solidFill>
                <a:latin typeface="Lucida Sans Unicode"/>
                <a:cs typeface="Lucida Sans Unicode"/>
              </a:rPr>
              <a:t>УРОВНЕЙ</a:t>
            </a:r>
            <a:r>
              <a:rPr sz="1800" spc="-1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70" dirty="0">
                <a:solidFill>
                  <a:srgbClr val="006FC0"/>
                </a:solidFill>
                <a:latin typeface="Lucida Sans Unicode"/>
                <a:cs typeface="Lucida Sans Unicode"/>
              </a:rPr>
              <a:t>ОБРАЗОВАНИЯ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ДЛЯ</a:t>
            </a:r>
            <a:r>
              <a:rPr sz="1800" spc="-1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65" dirty="0">
                <a:solidFill>
                  <a:srgbClr val="006FC0"/>
                </a:solidFill>
                <a:latin typeface="Lucida Sans Unicode"/>
                <a:cs typeface="Lucida Sans Unicode"/>
              </a:rPr>
              <a:t>ДОСТИЖЕНИЯ</a:t>
            </a:r>
            <a:r>
              <a:rPr sz="1800" spc="-1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Lucida Sans Unicode"/>
                <a:cs typeface="Lucida Sans Unicode"/>
              </a:rPr>
              <a:t>НОВЫХ</a:t>
            </a:r>
            <a:r>
              <a:rPr sz="1800" spc="-1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45" dirty="0">
                <a:solidFill>
                  <a:srgbClr val="006FC0"/>
                </a:solidFill>
                <a:latin typeface="Lucida Sans Unicode"/>
                <a:cs typeface="Lucida Sans Unicode"/>
              </a:rPr>
              <a:t>РЕЗУЛЬТАТОВ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22447" y="2918900"/>
            <a:ext cx="3995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FF0000"/>
                </a:solidFill>
                <a:latin typeface="Lucida Sans Unicode"/>
                <a:cs typeface="Lucida Sans Unicode"/>
              </a:rPr>
              <a:t>ПРЕДПРИЯТИЯ</a:t>
            </a:r>
            <a:r>
              <a:rPr sz="1800" spc="-13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800" spc="80" dirty="0">
                <a:solidFill>
                  <a:srgbClr val="FF0000"/>
                </a:solidFill>
                <a:latin typeface="Lucida Sans Unicode"/>
                <a:cs typeface="Lucida Sans Unicode"/>
              </a:rPr>
              <a:t>И</a:t>
            </a:r>
            <a:r>
              <a:rPr sz="1800" spc="-1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800" spc="45" dirty="0">
                <a:solidFill>
                  <a:srgbClr val="FF0000"/>
                </a:solidFill>
                <a:latin typeface="Lucida Sans Unicode"/>
                <a:cs typeface="Lucida Sans Unicode"/>
              </a:rPr>
              <a:t>ПРОИЗВОДСТВА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2447" y="4197917"/>
            <a:ext cx="40373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Lucida Sans Unicode"/>
                <a:cs typeface="Lucida Sans Unicode"/>
              </a:rPr>
              <a:t>ПРОФЕССИОНАЛЬНОЕ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ОБУЧЕНИЕ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6691" y="2514600"/>
            <a:ext cx="1165859" cy="116585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127321" y="2429483"/>
            <a:ext cx="4573270" cy="1336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950" spc="90" dirty="0">
                <a:latin typeface="Lucida Sans Unicode"/>
                <a:cs typeface="Lucida Sans Unicode"/>
              </a:rPr>
              <a:t>РАЗВИТИЕ</a:t>
            </a:r>
            <a:r>
              <a:rPr sz="1950" spc="-170" dirty="0">
                <a:latin typeface="Lucida Sans Unicode"/>
                <a:cs typeface="Lucida Sans Unicode"/>
              </a:rPr>
              <a:t> </a:t>
            </a:r>
            <a:r>
              <a:rPr sz="1950" spc="70" dirty="0">
                <a:latin typeface="Lucida Sans Unicode"/>
                <a:cs typeface="Lucida Sans Unicode"/>
              </a:rPr>
              <a:t>ПРОФЕССИОНАЛЬНОГО</a:t>
            </a:r>
            <a:endParaRPr sz="19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800" spc="120" dirty="0">
                <a:latin typeface="Lucida Sans Unicode"/>
                <a:cs typeface="Lucida Sans Unicode"/>
              </a:rPr>
              <a:t>И</a:t>
            </a:r>
            <a:r>
              <a:rPr sz="2800" spc="-215" dirty="0">
                <a:latin typeface="Lucida Sans Unicode"/>
                <a:cs typeface="Lucida Sans Unicode"/>
              </a:rPr>
              <a:t> </a:t>
            </a:r>
            <a:r>
              <a:rPr sz="2800" spc="60" dirty="0">
                <a:latin typeface="Lucida Sans Unicode"/>
                <a:cs typeface="Lucida Sans Unicode"/>
              </a:rPr>
              <a:t>ИНТЕЛЛЕКТУАЛЬНОГО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400" spc="85" dirty="0">
                <a:latin typeface="Lucida Sans Unicode"/>
                <a:cs typeface="Lucida Sans Unicode"/>
              </a:rPr>
              <a:t>МАСТЕРСТВА</a:t>
            </a:r>
            <a:r>
              <a:rPr sz="2400" spc="-175" dirty="0">
                <a:latin typeface="Lucida Sans Unicode"/>
                <a:cs typeface="Lucida Sans Unicode"/>
              </a:rPr>
              <a:t> </a:t>
            </a:r>
            <a:r>
              <a:rPr sz="2400" spc="114" dirty="0">
                <a:latin typeface="Lucida Sans Unicode"/>
                <a:cs typeface="Lucida Sans Unicode"/>
              </a:rPr>
              <a:t>ШКОЛЬНИКОВ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0036" y="946196"/>
            <a:ext cx="354837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0" dirty="0">
                <a:solidFill>
                  <a:srgbClr val="00AF50"/>
                </a:solidFill>
                <a:latin typeface="Lucida Sans Unicode"/>
                <a:cs typeface="Lucida Sans Unicode"/>
              </a:rPr>
              <a:t>ПОСТУПЛЕНИЕ</a:t>
            </a:r>
            <a:r>
              <a:rPr sz="1400" spc="-9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135" dirty="0">
                <a:solidFill>
                  <a:srgbClr val="00AF50"/>
                </a:solidFill>
                <a:latin typeface="Lucida Sans Unicode"/>
                <a:cs typeface="Lucida Sans Unicode"/>
              </a:rPr>
              <a:t>В</a:t>
            </a:r>
            <a:r>
              <a:rPr sz="1400" spc="-4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00AF50"/>
                </a:solidFill>
                <a:latin typeface="Lucida Sans Unicode"/>
                <a:cs typeface="Lucida Sans Unicode"/>
              </a:rPr>
              <a:t>ВУЗ</a:t>
            </a:r>
            <a:r>
              <a:rPr sz="1400" spc="-5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00AF50"/>
                </a:solidFill>
                <a:latin typeface="Lucida Sans Unicode"/>
                <a:cs typeface="Lucida Sans Unicode"/>
              </a:rPr>
              <a:t>БЕЗ</a:t>
            </a:r>
            <a:r>
              <a:rPr sz="1400" spc="-5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rgbClr val="00AF50"/>
                </a:solidFill>
                <a:latin typeface="Lucida Sans Unicode"/>
                <a:cs typeface="Lucida Sans Unicode"/>
              </a:rPr>
              <a:t>ЭКЗАМЕНОВ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3023" y="873252"/>
            <a:ext cx="443483" cy="4434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386" y="718105"/>
            <a:ext cx="29489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8830" marR="5080" indent="-786765">
              <a:lnSpc>
                <a:spcPct val="150000"/>
              </a:lnSpc>
              <a:spcBef>
                <a:spcPts val="100"/>
              </a:spcBef>
            </a:pPr>
            <a:r>
              <a:rPr sz="1400" spc="50" dirty="0">
                <a:solidFill>
                  <a:srgbClr val="FF0000"/>
                </a:solidFill>
                <a:latin typeface="Lucida Sans Unicode"/>
                <a:cs typeface="Lucida Sans Unicode"/>
              </a:rPr>
              <a:t>ВСЕРОССИЙСКАЯ</a:t>
            </a:r>
            <a:r>
              <a:rPr sz="1400" spc="-7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FF0000"/>
                </a:solidFill>
                <a:latin typeface="Lucida Sans Unicode"/>
                <a:cs typeface="Lucida Sans Unicode"/>
              </a:rPr>
              <a:t>ОЛИМПИАДА </a:t>
            </a:r>
            <a:r>
              <a:rPr sz="1400" spc="65" dirty="0">
                <a:solidFill>
                  <a:srgbClr val="FF0000"/>
                </a:solidFill>
                <a:latin typeface="Lucida Sans Unicode"/>
                <a:cs typeface="Lucida Sans Unicode"/>
              </a:rPr>
              <a:t>ШКОЛЬНИКОВ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942" y="2027666"/>
            <a:ext cx="1842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140" dirty="0">
                <a:solidFill>
                  <a:srgbClr val="FF0000"/>
                </a:solidFill>
                <a:latin typeface="Lucida Sans Unicode"/>
                <a:cs typeface="Lucida Sans Unicode"/>
              </a:rPr>
              <a:t>WORLD</a:t>
            </a:r>
            <a:r>
              <a:rPr sz="2000" spc="140" dirty="0">
                <a:solidFill>
                  <a:srgbClr val="FF0000"/>
                </a:solidFill>
                <a:latin typeface="Lucida Sans Unicode"/>
                <a:cs typeface="Lucida Sans Unicode"/>
              </a:rPr>
              <a:t>SKILLS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1932" y="1783079"/>
            <a:ext cx="679703" cy="6812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3023" y="1940052"/>
            <a:ext cx="443483" cy="4434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64830" y="1834925"/>
            <a:ext cx="909319" cy="663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50"/>
              </a:lnSpc>
              <a:spcBef>
                <a:spcPts val="95"/>
              </a:spcBef>
            </a:pPr>
            <a:r>
              <a:rPr sz="2800" spc="-530" dirty="0">
                <a:solidFill>
                  <a:srgbClr val="006FC0"/>
                </a:solidFill>
                <a:latin typeface="Lucida Sans Unicode"/>
                <a:cs typeface="Lucida Sans Unicode"/>
              </a:rPr>
              <a:t>1</a:t>
            </a:r>
            <a:endParaRPr sz="2800">
              <a:latin typeface="Lucida Sans Unicode"/>
              <a:cs typeface="Lucida Sans Unicode"/>
            </a:endParaRPr>
          </a:p>
          <a:p>
            <a:pPr algn="ctr">
              <a:lnSpc>
                <a:spcPts val="1670"/>
              </a:lnSpc>
            </a:pPr>
            <a:r>
              <a:rPr sz="1400" spc="75" dirty="0">
                <a:solidFill>
                  <a:srgbClr val="006FC0"/>
                </a:solidFill>
                <a:latin typeface="Lucida Sans Unicode"/>
                <a:cs typeface="Lucida Sans Unicode"/>
              </a:rPr>
              <a:t>МЛН.</a:t>
            </a:r>
            <a:r>
              <a:rPr sz="1400" spc="-1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006FC0"/>
                </a:solidFill>
                <a:latin typeface="Lucida Sans Unicode"/>
                <a:cs typeface="Lucida Sans Unicode"/>
              </a:rPr>
              <a:t>РУБ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4870" y="1843728"/>
            <a:ext cx="840740" cy="663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>
              <a:lnSpc>
                <a:spcPts val="3350"/>
              </a:lnSpc>
              <a:spcBef>
                <a:spcPts val="95"/>
              </a:spcBef>
            </a:pPr>
            <a:r>
              <a:rPr sz="2800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500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ts val="1670"/>
              </a:lnSpc>
            </a:pPr>
            <a:r>
              <a:rPr sz="1400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ТЫС.</a:t>
            </a:r>
            <a:r>
              <a:rPr sz="1400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006FC0"/>
                </a:solidFill>
                <a:latin typeface="Lucida Sans Unicode"/>
                <a:cs typeface="Lucida Sans Unicode"/>
              </a:rPr>
              <a:t>РУБ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51230" y="1843728"/>
            <a:ext cx="840740" cy="663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ts val="3350"/>
              </a:lnSpc>
              <a:spcBef>
                <a:spcPts val="95"/>
              </a:spcBef>
            </a:pPr>
            <a:r>
              <a:rPr sz="2800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250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ts val="1670"/>
              </a:lnSpc>
            </a:pPr>
            <a:r>
              <a:rPr sz="1400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ТЫС.</a:t>
            </a:r>
            <a:r>
              <a:rPr sz="1400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006FC0"/>
                </a:solidFill>
                <a:latin typeface="Lucida Sans Unicode"/>
                <a:cs typeface="Lucida Sans Unicode"/>
              </a:rPr>
              <a:t>РУБ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1044" y="1783079"/>
            <a:ext cx="696467" cy="6979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6919" y="1776984"/>
            <a:ext cx="739138" cy="74066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391" y="2744723"/>
            <a:ext cx="443483" cy="4450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315130" y="2856903"/>
            <a:ext cx="4324350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1400" spc="90" dirty="0">
                <a:latin typeface="Lucida Sans Unicode"/>
                <a:cs typeface="Lucida Sans Unicode"/>
              </a:rPr>
              <a:t>«КРУЖКИ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ОТ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ЧЕМПИОНОВ»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1400">
              <a:latin typeface="Lucida Sans Unicode"/>
              <a:cs typeface="Lucida Sans Unicode"/>
            </a:endParaRPr>
          </a:p>
          <a:p>
            <a:pPr marL="19685">
              <a:lnSpc>
                <a:spcPct val="100000"/>
              </a:lnSpc>
            </a:pPr>
            <a:r>
              <a:rPr sz="1400" dirty="0">
                <a:latin typeface="Lucida Sans Unicode"/>
                <a:cs typeface="Lucida Sans Unicode"/>
              </a:rPr>
              <a:t>ЗАНЯТИЯ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135" dirty="0">
                <a:latin typeface="Lucida Sans Unicode"/>
                <a:cs typeface="Lucida Sans Unicode"/>
              </a:rPr>
              <a:t>В</a:t>
            </a:r>
            <a:r>
              <a:rPr sz="1400" spc="15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ТЕХНОПАРКАХ</a:t>
            </a:r>
            <a:endParaRPr sz="1400">
              <a:latin typeface="Lucida Sans Unicode"/>
              <a:cs typeface="Lucida Sans Unicode"/>
            </a:endParaRPr>
          </a:p>
          <a:p>
            <a:pPr marL="12700" marR="5080" indent="2540">
              <a:lnSpc>
                <a:spcPct val="309200"/>
              </a:lnSpc>
            </a:pPr>
            <a:r>
              <a:rPr sz="1400" spc="80" dirty="0">
                <a:latin typeface="Lucida Sans Unicode"/>
                <a:cs typeface="Lucida Sans Unicode"/>
              </a:rPr>
              <a:t>МОСКОВСКАЯ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ОЛИМПИАДА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ШКОЛЬНИКОВ </a:t>
            </a:r>
            <a:r>
              <a:rPr sz="1400" dirty="0">
                <a:latin typeface="Lucida Sans Unicode"/>
                <a:cs typeface="Lucida Sans Unicode"/>
              </a:rPr>
              <a:t>СУББОТЫ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МОСКОВСКОГО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ШКОЛЬНИКА </a:t>
            </a:r>
            <a:r>
              <a:rPr sz="1400" spc="60" dirty="0">
                <a:latin typeface="Lucida Sans Unicode"/>
                <a:cs typeface="Lucida Sans Unicode"/>
              </a:rPr>
              <a:t>ПРОФЕССИОНАЛЬНОЕ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ОБУЧЕНИЕ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90" dirty="0">
                <a:latin typeface="Lucida Sans Unicode"/>
                <a:cs typeface="Lucida Sans Unicode"/>
              </a:rPr>
              <a:t>БЕЗ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ГРАНИЦ </a:t>
            </a:r>
            <a:r>
              <a:rPr sz="1400" spc="55" dirty="0">
                <a:latin typeface="Lucida Sans Unicode"/>
                <a:cs typeface="Lucida Sans Unicode"/>
              </a:rPr>
              <a:t>ГОРОДСКИЕ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ПРОЕКТЫ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3404616"/>
            <a:ext cx="443483" cy="4434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3" y="4064508"/>
            <a:ext cx="443483" cy="44348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3" y="4724400"/>
            <a:ext cx="443483" cy="44348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3" y="5384292"/>
            <a:ext cx="443483" cy="44348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4255" y="6044184"/>
            <a:ext cx="441947" cy="44348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50123" y="3558539"/>
            <a:ext cx="2499359" cy="24993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718" y="2250687"/>
            <a:ext cx="763778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54100">
              <a:lnSpc>
                <a:spcPct val="100000"/>
              </a:lnSpc>
              <a:spcBef>
                <a:spcPts val="100"/>
              </a:spcBef>
            </a:pPr>
            <a:r>
              <a:rPr sz="7200" spc="585" dirty="0">
                <a:solidFill>
                  <a:srgbClr val="006FC0"/>
                </a:solidFill>
              </a:rPr>
              <a:t>ЗАЧЕМ</a:t>
            </a:r>
            <a:r>
              <a:rPr sz="7200" spc="-570" dirty="0">
                <a:solidFill>
                  <a:srgbClr val="006FC0"/>
                </a:solidFill>
              </a:rPr>
              <a:t> </a:t>
            </a:r>
            <a:r>
              <a:rPr sz="7200" spc="165" dirty="0">
                <a:solidFill>
                  <a:srgbClr val="006FC0"/>
                </a:solidFill>
              </a:rPr>
              <a:t>ЭТО </a:t>
            </a:r>
            <a:r>
              <a:rPr sz="7200" spc="365" dirty="0">
                <a:solidFill>
                  <a:srgbClr val="006FC0"/>
                </a:solidFill>
              </a:rPr>
              <a:t>НУЖНО</a:t>
            </a:r>
            <a:r>
              <a:rPr sz="7200" spc="-565" dirty="0">
                <a:solidFill>
                  <a:srgbClr val="006FC0"/>
                </a:solidFill>
              </a:rPr>
              <a:t> </a:t>
            </a:r>
            <a:r>
              <a:rPr sz="7200" spc="285" dirty="0">
                <a:solidFill>
                  <a:srgbClr val="006FC0"/>
                </a:solidFill>
              </a:rPr>
              <a:t>ДЕТЯМ?</a:t>
            </a:r>
            <a:endParaRPr sz="7200"/>
          </a:p>
        </p:txBody>
      </p:sp>
      <p:grpSp>
        <p:nvGrpSpPr>
          <p:cNvPr id="3" name="object 3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4" name="object 4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76083" y="1191297"/>
            <a:ext cx="54540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latin typeface="Lucida Sans Unicode"/>
                <a:cs typeface="Lucida Sans Unicode"/>
              </a:rPr>
              <a:t>ПРОФЕССИОНАЛЬНАЯ</a:t>
            </a:r>
            <a:r>
              <a:rPr sz="1400" spc="-10" dirty="0">
                <a:latin typeface="Lucida Sans Unicode"/>
                <a:cs typeface="Lucida Sans Unicode"/>
              </a:rPr>
              <a:t> </a:t>
            </a:r>
            <a:r>
              <a:rPr sz="1400" spc="20" dirty="0">
                <a:latin typeface="Lucida Sans Unicode"/>
                <a:cs typeface="Lucida Sans Unicode"/>
              </a:rPr>
              <a:t>ОРИЕНТАЦИЯ,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САМООПРЕДЕЛЕНИЕ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6083" y="3086355"/>
            <a:ext cx="61804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latin typeface="Lucida Sans Unicode"/>
                <a:cs typeface="Lucida Sans Unicode"/>
              </a:rPr>
              <a:t>НОВАЯ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СТРУКТУРА,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ОРГАНИЗАЦИЯ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СОДЕРЖАНИЕ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ОБРАЗОВАНИЯ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6083" y="5033835"/>
            <a:ext cx="6681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latin typeface="Lucida Sans Unicode"/>
                <a:cs typeface="Lucida Sans Unicode"/>
              </a:rPr>
              <a:t>ОБЕСПЕЧЕНИЕ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КОНКУРЕНТНОСПОСОБНОСТИ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ПРИ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30" dirty="0">
                <a:latin typeface="Lucida Sans Unicode"/>
                <a:cs typeface="Lucida Sans Unicode"/>
              </a:rPr>
              <a:t>ПОСТУПЛЕНИИ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135" dirty="0">
                <a:latin typeface="Lucida Sans Unicode"/>
                <a:cs typeface="Lucida Sans Unicode"/>
              </a:rPr>
              <a:t>В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ВУЗ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6083" y="2096211"/>
            <a:ext cx="49307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0" dirty="0">
                <a:latin typeface="Lucida Sans Unicode"/>
                <a:cs typeface="Lucida Sans Unicode"/>
              </a:rPr>
              <a:t>ИНДИВИДУАЛЬНАЯ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ОБРАЗОВАТЕЛЬНАЯ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ТРАЕКТОРИЯ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6083" y="4007851"/>
            <a:ext cx="4076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latin typeface="Lucida Sans Unicode"/>
                <a:cs typeface="Lucida Sans Unicode"/>
              </a:rPr>
              <a:t>ПЕРСОНИФИЦИРОВАННЫЙ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УЧЕБНЫЙ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ПЛАН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9" name="object 9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" y="1138428"/>
            <a:ext cx="345935" cy="34747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" y="2033016"/>
            <a:ext cx="345935" cy="34593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" y="3023616"/>
            <a:ext cx="345935" cy="34594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408" y="3954779"/>
            <a:ext cx="345935" cy="34747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408" y="4994147"/>
            <a:ext cx="345935" cy="34747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81515" y="2610611"/>
            <a:ext cx="2350007" cy="23500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5340" y="1808988"/>
            <a:ext cx="2718803" cy="27172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75708" y="5200201"/>
            <a:ext cx="7616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solidFill>
                  <a:srgbClr val="006FC0"/>
                </a:solidFill>
                <a:latin typeface="Lucida Sans Unicode"/>
                <a:cs typeface="Lucida Sans Unicode"/>
              </a:rPr>
              <a:t>(ИНЖЕНЕРНЫЙ</a:t>
            </a:r>
            <a:r>
              <a:rPr sz="2400" spc="-204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400" spc="50" dirty="0">
                <a:solidFill>
                  <a:srgbClr val="006FC0"/>
                </a:solidFill>
                <a:latin typeface="Lucida Sans Unicode"/>
                <a:cs typeface="Lucida Sans Unicode"/>
              </a:rPr>
              <a:t>КЛАСС</a:t>
            </a:r>
            <a:r>
              <a:rPr sz="2400" spc="-1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400" spc="220" dirty="0">
                <a:solidFill>
                  <a:srgbClr val="006FC0"/>
                </a:solidFill>
                <a:latin typeface="Lucida Sans Unicode"/>
                <a:cs typeface="Lucida Sans Unicode"/>
              </a:rPr>
              <a:t>В</a:t>
            </a:r>
            <a:r>
              <a:rPr sz="2400" spc="-1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400" spc="135" dirty="0">
                <a:solidFill>
                  <a:srgbClr val="006FC0"/>
                </a:solidFill>
                <a:latin typeface="Lucida Sans Unicode"/>
                <a:cs typeface="Lucida Sans Unicode"/>
              </a:rPr>
              <a:t>МОСКОВСКОЙ</a:t>
            </a:r>
            <a:r>
              <a:rPr sz="2400" spc="-1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400" spc="85" dirty="0">
                <a:solidFill>
                  <a:srgbClr val="006FC0"/>
                </a:solidFill>
                <a:latin typeface="Lucida Sans Unicode"/>
                <a:cs typeface="Lucida Sans Unicode"/>
              </a:rPr>
              <a:t>ШКОЛЕ)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80" dirty="0"/>
              <a:t>ТЕХНОЛОГИЧЕСКИЙ</a:t>
            </a:r>
            <a:r>
              <a:rPr sz="2000" spc="-155" dirty="0"/>
              <a:t> </a:t>
            </a:r>
            <a:r>
              <a:rPr sz="2000" spc="90" dirty="0"/>
              <a:t>ПРЕДПРОФИЛЬ</a:t>
            </a:r>
            <a:endParaRPr sz="200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504" rIns="0" bIns="0" rtlCol="0">
            <a:spAutoFit/>
          </a:bodyPr>
          <a:lstStyle/>
          <a:p>
            <a:pPr marL="1705610" marR="5080" indent="560705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006FC0"/>
                </a:solidFill>
              </a:rPr>
              <a:t>ПОДГОТОВКА</a:t>
            </a:r>
            <a:r>
              <a:rPr sz="1800" spc="-145" dirty="0">
                <a:solidFill>
                  <a:srgbClr val="006FC0"/>
                </a:solidFill>
              </a:rPr>
              <a:t> </a:t>
            </a:r>
            <a:r>
              <a:rPr sz="1800" spc="170" dirty="0">
                <a:solidFill>
                  <a:srgbClr val="006FC0"/>
                </a:solidFill>
              </a:rPr>
              <a:t>К</a:t>
            </a:r>
            <a:r>
              <a:rPr sz="1800" spc="-110" dirty="0">
                <a:solidFill>
                  <a:srgbClr val="006FC0"/>
                </a:solidFill>
              </a:rPr>
              <a:t> </a:t>
            </a:r>
            <a:r>
              <a:rPr sz="1800" spc="80" dirty="0">
                <a:solidFill>
                  <a:srgbClr val="006FC0"/>
                </a:solidFill>
              </a:rPr>
              <a:t>ОСВОЕНИЮ</a:t>
            </a:r>
            <a:r>
              <a:rPr sz="1800" spc="-150" dirty="0">
                <a:solidFill>
                  <a:srgbClr val="006FC0"/>
                </a:solidFill>
              </a:rPr>
              <a:t> </a:t>
            </a:r>
            <a:r>
              <a:rPr sz="1800" spc="-10" dirty="0">
                <a:solidFill>
                  <a:srgbClr val="006FC0"/>
                </a:solidFill>
              </a:rPr>
              <a:t>БУДУЩИХ </a:t>
            </a:r>
            <a:r>
              <a:rPr sz="1800" spc="90" dirty="0">
                <a:solidFill>
                  <a:srgbClr val="006FC0"/>
                </a:solidFill>
              </a:rPr>
              <a:t>ПРОФЕССИЙ</a:t>
            </a:r>
            <a:r>
              <a:rPr sz="1800" spc="-155" dirty="0">
                <a:solidFill>
                  <a:srgbClr val="006FC0"/>
                </a:solidFill>
              </a:rPr>
              <a:t> </a:t>
            </a:r>
            <a:r>
              <a:rPr sz="1800" spc="110" dirty="0">
                <a:solidFill>
                  <a:srgbClr val="006FC0"/>
                </a:solidFill>
              </a:rPr>
              <a:t>ИНЖЕНЕРНОЙ</a:t>
            </a:r>
            <a:r>
              <a:rPr sz="1800" spc="-150" dirty="0">
                <a:solidFill>
                  <a:srgbClr val="006FC0"/>
                </a:solidFill>
              </a:rPr>
              <a:t> </a:t>
            </a:r>
            <a:r>
              <a:rPr sz="1800" spc="50" dirty="0">
                <a:solidFill>
                  <a:srgbClr val="006FC0"/>
                </a:solidFill>
              </a:rPr>
              <a:t>НАПРАВЛЕННОСТИ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5433072" y="2000059"/>
            <a:ext cx="1293495" cy="2439670"/>
            <a:chOff x="5433072" y="2000059"/>
            <a:chExt cx="1293495" cy="2439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3072" y="2000059"/>
              <a:ext cx="1293177" cy="1293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7847" y="3150031"/>
              <a:ext cx="1288414" cy="128911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96064" y="1862268"/>
            <a:ext cx="37496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1040" marR="5080" indent="-688975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latin typeface="Lucida Sans Unicode"/>
                <a:cs typeface="Lucida Sans Unicode"/>
              </a:rPr>
              <a:t>ИНФОРМАЦИОННОЕ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МОДЕЛИРОВАНИЕ </a:t>
            </a:r>
            <a:r>
              <a:rPr sz="1400" dirty="0">
                <a:latin typeface="Lucida Sans Unicode"/>
                <a:cs typeface="Lucida Sans Unicode"/>
              </a:rPr>
              <a:t>ЗДАНИЙ</a:t>
            </a:r>
            <a:r>
              <a:rPr sz="1400" spc="-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СООРУЖЕНИЙ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6868" y="2863645"/>
            <a:ext cx="33699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Lucida Sans Unicode"/>
                <a:cs typeface="Lucida Sans Unicode"/>
              </a:rPr>
              <a:t>3D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ДИЗАЙН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ПРОТОТИПИРОВАНИЕ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6123" y="3682047"/>
            <a:ext cx="3828415" cy="139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319405" algn="ctr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latin typeface="Lucida Sans Unicode"/>
                <a:cs typeface="Lucida Sans Unicode"/>
              </a:rPr>
              <a:t>СОЗДАНИЕ</a:t>
            </a:r>
            <a:r>
              <a:rPr sz="1400" spc="12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РОБОТОТЕХНИЧЕСКИХ СИСТЕМ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1400">
              <a:latin typeface="Lucida Sans Unicode"/>
              <a:cs typeface="Lucida Sans Unicode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Lucida Sans Unicode"/>
                <a:cs typeface="Lucida Sans Unicode"/>
              </a:rPr>
              <a:t>СОЗДАНИЕ</a:t>
            </a:r>
            <a:r>
              <a:rPr sz="1400" spc="3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35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ПРОГРАММИРОВАНИЕ </a:t>
            </a:r>
            <a:r>
              <a:rPr sz="1400" spc="85" dirty="0">
                <a:latin typeface="Lucida Sans Unicode"/>
                <a:cs typeface="Lucida Sans Unicode"/>
              </a:rPr>
              <a:t>ЭЛЕМЕНТОВ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«УМНОГО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ДОМА»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ПРОЧЕЕ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091" y="4689348"/>
            <a:ext cx="345935" cy="3474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20575" y="1645258"/>
            <a:ext cx="2335530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solidFill>
                  <a:srgbClr val="FF0000"/>
                </a:solidFill>
                <a:latin typeface="Lucida Sans Unicode"/>
                <a:cs typeface="Lucida Sans Unicode"/>
              </a:rPr>
              <a:t>ВУЗЫ</a:t>
            </a:r>
            <a:r>
              <a:rPr sz="1400" spc="-1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ПАРТЕРЫ:</a:t>
            </a:r>
            <a:endParaRPr sz="1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675"/>
              </a:spcBef>
            </a:pPr>
            <a:r>
              <a:rPr sz="1800" spc="75" dirty="0">
                <a:solidFill>
                  <a:srgbClr val="00AF50"/>
                </a:solidFill>
                <a:latin typeface="Lucida Sans Unicode"/>
                <a:cs typeface="Lucida Sans Unicode"/>
              </a:rPr>
              <a:t>МИС</a:t>
            </a:r>
            <a:r>
              <a:rPr sz="1400" spc="75" dirty="0">
                <a:solidFill>
                  <a:srgbClr val="00AF50"/>
                </a:solidFill>
                <a:latin typeface="Lucida Sans Unicode"/>
                <a:cs typeface="Lucida Sans Unicode"/>
              </a:rPr>
              <a:t>И</a:t>
            </a:r>
            <a:r>
              <a:rPr sz="1800" spc="75" dirty="0">
                <a:solidFill>
                  <a:srgbClr val="00AF50"/>
                </a:solidFill>
                <a:latin typeface="Lucida Sans Unicode"/>
                <a:cs typeface="Lucida Sans Unicode"/>
              </a:rPr>
              <a:t>С</a:t>
            </a:r>
            <a:endParaRPr sz="18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800" spc="70" dirty="0">
                <a:solidFill>
                  <a:srgbClr val="00AF50"/>
                </a:solidFill>
                <a:latin typeface="Lucida Sans Unicode"/>
                <a:cs typeface="Lucida Sans Unicode"/>
              </a:rPr>
              <a:t>МГТУ</a:t>
            </a:r>
            <a:r>
              <a:rPr sz="1800" spc="-13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100" dirty="0">
                <a:solidFill>
                  <a:srgbClr val="00AF50"/>
                </a:solidFill>
                <a:latin typeface="Lucida Sans Unicode"/>
                <a:cs typeface="Lucida Sans Unicode"/>
              </a:rPr>
              <a:t>ИМ.</a:t>
            </a:r>
            <a:r>
              <a:rPr sz="1400" spc="-13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800" spc="65" dirty="0">
                <a:solidFill>
                  <a:srgbClr val="00AF50"/>
                </a:solidFill>
                <a:latin typeface="Lucida Sans Unicode"/>
                <a:cs typeface="Lucida Sans Unicode"/>
              </a:rPr>
              <a:t>БАУМАНА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7526" y="3972425"/>
            <a:ext cx="316103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FF0000"/>
                </a:solidFill>
                <a:latin typeface="Lucida Sans Unicode"/>
                <a:cs typeface="Lucida Sans Unicode"/>
              </a:rPr>
              <a:t>КОЛЛЕДЖ</a:t>
            </a:r>
            <a:r>
              <a:rPr sz="1400"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285" dirty="0">
                <a:solidFill>
                  <a:srgbClr val="FF0000"/>
                </a:solidFill>
                <a:latin typeface="Lucida Sans Unicode"/>
                <a:cs typeface="Lucida Sans Unicode"/>
              </a:rPr>
              <a:t>-</a:t>
            </a:r>
            <a:r>
              <a:rPr sz="1400" spc="-1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ПАРТНЕР:</a:t>
            </a:r>
            <a:endParaRPr sz="14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  <a:spcBef>
                <a:spcPts val="1680"/>
              </a:spcBef>
            </a:pPr>
            <a:r>
              <a:rPr sz="1800" spc="90" dirty="0">
                <a:solidFill>
                  <a:srgbClr val="00AF50"/>
                </a:solidFill>
                <a:latin typeface="Lucida Sans Unicode"/>
                <a:cs typeface="Lucida Sans Unicode"/>
              </a:rPr>
              <a:t>«МОСКОВСКИЙ</a:t>
            </a:r>
            <a:r>
              <a:rPr sz="1800" spc="-7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800" spc="70" dirty="0">
                <a:solidFill>
                  <a:srgbClr val="00AF50"/>
                </a:solidFill>
                <a:latin typeface="Lucida Sans Unicode"/>
                <a:cs typeface="Lucida Sans Unicode"/>
              </a:rPr>
              <a:t>КОЛЛЕДЖ </a:t>
            </a:r>
            <a:r>
              <a:rPr sz="1800" spc="75" dirty="0">
                <a:solidFill>
                  <a:srgbClr val="00AF50"/>
                </a:solidFill>
                <a:latin typeface="Lucida Sans Unicode"/>
                <a:cs typeface="Lucida Sans Unicode"/>
              </a:rPr>
              <a:t>БИЗНЕС</a:t>
            </a:r>
            <a:r>
              <a:rPr sz="1800" spc="-12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800" spc="40" dirty="0">
                <a:solidFill>
                  <a:srgbClr val="00AF50"/>
                </a:solidFill>
                <a:latin typeface="Lucida Sans Unicode"/>
                <a:cs typeface="Lucida Sans Unicode"/>
              </a:rPr>
              <a:t>ТЕХНОЛОГИЙ»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82228" y="2869691"/>
            <a:ext cx="1011935" cy="10119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388717" y="1245918"/>
            <a:ext cx="5565140" cy="2198370"/>
          </a:xfrm>
          <a:custGeom>
            <a:avLst/>
            <a:gdLst/>
            <a:ahLst/>
            <a:cxnLst/>
            <a:rect l="l" t="t" r="r" b="b"/>
            <a:pathLst>
              <a:path w="5565140" h="2198370">
                <a:moveTo>
                  <a:pt x="798410" y="0"/>
                </a:moveTo>
                <a:lnTo>
                  <a:pt x="485724" y="406793"/>
                </a:lnTo>
                <a:lnTo>
                  <a:pt x="449520" y="454486"/>
                </a:lnTo>
                <a:lnTo>
                  <a:pt x="414699" y="501352"/>
                </a:lnTo>
                <a:lnTo>
                  <a:pt x="381260" y="547393"/>
                </a:lnTo>
                <a:lnTo>
                  <a:pt x="349205" y="592607"/>
                </a:lnTo>
                <a:lnTo>
                  <a:pt x="318533" y="636995"/>
                </a:lnTo>
                <a:lnTo>
                  <a:pt x="289244" y="680557"/>
                </a:lnTo>
                <a:lnTo>
                  <a:pt x="261338" y="723293"/>
                </a:lnTo>
                <a:lnTo>
                  <a:pt x="234815" y="765203"/>
                </a:lnTo>
                <a:lnTo>
                  <a:pt x="209675" y="806286"/>
                </a:lnTo>
                <a:lnTo>
                  <a:pt x="185919" y="846543"/>
                </a:lnTo>
                <a:lnTo>
                  <a:pt x="163545" y="885973"/>
                </a:lnTo>
                <a:lnTo>
                  <a:pt x="142555" y="924577"/>
                </a:lnTo>
                <a:lnTo>
                  <a:pt x="122948" y="962355"/>
                </a:lnTo>
                <a:lnTo>
                  <a:pt x="99588" y="1010867"/>
                </a:lnTo>
                <a:lnTo>
                  <a:pt x="78687" y="1059258"/>
                </a:lnTo>
                <a:lnTo>
                  <a:pt x="60244" y="1107527"/>
                </a:lnTo>
                <a:lnTo>
                  <a:pt x="44261" y="1155675"/>
                </a:lnTo>
                <a:lnTo>
                  <a:pt x="30737" y="1203701"/>
                </a:lnTo>
                <a:lnTo>
                  <a:pt x="19671" y="1251605"/>
                </a:lnTo>
                <a:lnTo>
                  <a:pt x="11065" y="1299388"/>
                </a:lnTo>
                <a:lnTo>
                  <a:pt x="4917" y="1347049"/>
                </a:lnTo>
                <a:lnTo>
                  <a:pt x="1229" y="1394589"/>
                </a:lnTo>
                <a:lnTo>
                  <a:pt x="0" y="1442008"/>
                </a:lnTo>
                <a:lnTo>
                  <a:pt x="1486" y="1493964"/>
                </a:lnTo>
                <a:lnTo>
                  <a:pt x="5944" y="1544591"/>
                </a:lnTo>
                <a:lnTo>
                  <a:pt x="13375" y="1593891"/>
                </a:lnTo>
                <a:lnTo>
                  <a:pt x="23779" y="1641863"/>
                </a:lnTo>
                <a:lnTo>
                  <a:pt x="37155" y="1688508"/>
                </a:lnTo>
                <a:lnTo>
                  <a:pt x="53503" y="1733824"/>
                </a:lnTo>
                <a:lnTo>
                  <a:pt x="72824" y="1777813"/>
                </a:lnTo>
                <a:lnTo>
                  <a:pt x="95118" y="1820473"/>
                </a:lnTo>
                <a:lnTo>
                  <a:pt x="120384" y="1861805"/>
                </a:lnTo>
                <a:lnTo>
                  <a:pt x="148623" y="1901810"/>
                </a:lnTo>
                <a:lnTo>
                  <a:pt x="179835" y="1940486"/>
                </a:lnTo>
                <a:lnTo>
                  <a:pt x="214020" y="1977834"/>
                </a:lnTo>
                <a:lnTo>
                  <a:pt x="250545" y="2012987"/>
                </a:lnTo>
                <a:lnTo>
                  <a:pt x="288777" y="2045083"/>
                </a:lnTo>
                <a:lnTo>
                  <a:pt x="328718" y="2074122"/>
                </a:lnTo>
                <a:lnTo>
                  <a:pt x="370365" y="2100105"/>
                </a:lnTo>
                <a:lnTo>
                  <a:pt x="413721" y="2123031"/>
                </a:lnTo>
                <a:lnTo>
                  <a:pt x="458784" y="2142901"/>
                </a:lnTo>
                <a:lnTo>
                  <a:pt x="505554" y="2159713"/>
                </a:lnTo>
                <a:lnTo>
                  <a:pt x="554033" y="2173470"/>
                </a:lnTo>
                <a:lnTo>
                  <a:pt x="604219" y="2184169"/>
                </a:lnTo>
                <a:lnTo>
                  <a:pt x="656112" y="2191811"/>
                </a:lnTo>
                <a:lnTo>
                  <a:pt x="709713" y="2196397"/>
                </a:lnTo>
                <a:lnTo>
                  <a:pt x="765022" y="2197925"/>
                </a:lnTo>
                <a:lnTo>
                  <a:pt x="817888" y="2196397"/>
                </a:lnTo>
                <a:lnTo>
                  <a:pt x="820603" y="2196397"/>
                </a:lnTo>
                <a:lnTo>
                  <a:pt x="877181" y="2191347"/>
                </a:lnTo>
                <a:lnTo>
                  <a:pt x="930856" y="2183125"/>
                </a:lnTo>
                <a:lnTo>
                  <a:pt x="982928" y="2171614"/>
                </a:lnTo>
                <a:lnTo>
                  <a:pt x="1033398" y="2156816"/>
                </a:lnTo>
                <a:lnTo>
                  <a:pt x="1082268" y="2138730"/>
                </a:lnTo>
                <a:lnTo>
                  <a:pt x="1129110" y="2117857"/>
                </a:lnTo>
                <a:lnTo>
                  <a:pt x="1173508" y="2094707"/>
                </a:lnTo>
                <a:lnTo>
                  <a:pt x="1215461" y="2069282"/>
                </a:lnTo>
                <a:lnTo>
                  <a:pt x="1254968" y="2041580"/>
                </a:lnTo>
                <a:lnTo>
                  <a:pt x="1292029" y="2011601"/>
                </a:lnTo>
                <a:lnTo>
                  <a:pt x="1326642" y="1979345"/>
                </a:lnTo>
                <a:lnTo>
                  <a:pt x="1358771" y="1945066"/>
                </a:lnTo>
                <a:lnTo>
                  <a:pt x="1373004" y="1927733"/>
                </a:lnTo>
                <a:lnTo>
                  <a:pt x="774128" y="1927733"/>
                </a:lnTo>
                <a:lnTo>
                  <a:pt x="717595" y="1924976"/>
                </a:lnTo>
                <a:lnTo>
                  <a:pt x="664221" y="1916706"/>
                </a:lnTo>
                <a:lnTo>
                  <a:pt x="614007" y="1902923"/>
                </a:lnTo>
                <a:lnTo>
                  <a:pt x="566952" y="1883625"/>
                </a:lnTo>
                <a:lnTo>
                  <a:pt x="523056" y="1858813"/>
                </a:lnTo>
                <a:lnTo>
                  <a:pt x="482319" y="1828485"/>
                </a:lnTo>
                <a:lnTo>
                  <a:pt x="444741" y="1792643"/>
                </a:lnTo>
                <a:lnTo>
                  <a:pt x="411318" y="1753210"/>
                </a:lnTo>
                <a:lnTo>
                  <a:pt x="383036" y="1712103"/>
                </a:lnTo>
                <a:lnTo>
                  <a:pt x="359896" y="1669323"/>
                </a:lnTo>
                <a:lnTo>
                  <a:pt x="341898" y="1624870"/>
                </a:lnTo>
                <a:lnTo>
                  <a:pt x="329042" y="1578744"/>
                </a:lnTo>
                <a:lnTo>
                  <a:pt x="321328" y="1530948"/>
                </a:lnTo>
                <a:lnTo>
                  <a:pt x="318757" y="1481480"/>
                </a:lnTo>
                <a:lnTo>
                  <a:pt x="321328" y="1431231"/>
                </a:lnTo>
                <a:lnTo>
                  <a:pt x="329042" y="1382841"/>
                </a:lnTo>
                <a:lnTo>
                  <a:pt x="341898" y="1336311"/>
                </a:lnTo>
                <a:lnTo>
                  <a:pt x="359896" y="1291640"/>
                </a:lnTo>
                <a:lnTo>
                  <a:pt x="383036" y="1248828"/>
                </a:lnTo>
                <a:lnTo>
                  <a:pt x="411318" y="1207875"/>
                </a:lnTo>
                <a:lnTo>
                  <a:pt x="444741" y="1168781"/>
                </a:lnTo>
                <a:lnTo>
                  <a:pt x="482273" y="1133390"/>
                </a:lnTo>
                <a:lnTo>
                  <a:pt x="523056" y="1103362"/>
                </a:lnTo>
                <a:lnTo>
                  <a:pt x="566952" y="1078830"/>
                </a:lnTo>
                <a:lnTo>
                  <a:pt x="614007" y="1059748"/>
                </a:lnTo>
                <a:lnTo>
                  <a:pt x="664221" y="1046119"/>
                </a:lnTo>
                <a:lnTo>
                  <a:pt x="717595" y="1037941"/>
                </a:lnTo>
                <a:lnTo>
                  <a:pt x="774128" y="1035215"/>
                </a:lnTo>
                <a:lnTo>
                  <a:pt x="1387068" y="1035215"/>
                </a:lnTo>
                <a:lnTo>
                  <a:pt x="1358889" y="1001327"/>
                </a:lnTo>
                <a:lnTo>
                  <a:pt x="1322095" y="963866"/>
                </a:lnTo>
                <a:lnTo>
                  <a:pt x="1282689" y="929623"/>
                </a:lnTo>
                <a:lnTo>
                  <a:pt x="1240975" y="898537"/>
                </a:lnTo>
                <a:lnTo>
                  <a:pt x="1217155" y="883424"/>
                </a:lnTo>
                <a:lnTo>
                  <a:pt x="470547" y="883424"/>
                </a:lnTo>
                <a:lnTo>
                  <a:pt x="464477" y="877354"/>
                </a:lnTo>
                <a:lnTo>
                  <a:pt x="1132357" y="36436"/>
                </a:lnTo>
                <a:lnTo>
                  <a:pt x="798410" y="0"/>
                </a:lnTo>
                <a:close/>
              </a:path>
              <a:path w="5565140" h="2198370">
                <a:moveTo>
                  <a:pt x="1387068" y="1035215"/>
                </a:moveTo>
                <a:lnTo>
                  <a:pt x="774128" y="1035215"/>
                </a:lnTo>
                <a:lnTo>
                  <a:pt x="830662" y="1037941"/>
                </a:lnTo>
                <a:lnTo>
                  <a:pt x="884037" y="1046119"/>
                </a:lnTo>
                <a:lnTo>
                  <a:pt x="934253" y="1059748"/>
                </a:lnTo>
                <a:lnTo>
                  <a:pt x="981310" y="1078830"/>
                </a:lnTo>
                <a:lnTo>
                  <a:pt x="1025206" y="1103362"/>
                </a:lnTo>
                <a:lnTo>
                  <a:pt x="1065987" y="1133390"/>
                </a:lnTo>
                <a:lnTo>
                  <a:pt x="1103515" y="1168781"/>
                </a:lnTo>
                <a:lnTo>
                  <a:pt x="1136938" y="1207875"/>
                </a:lnTo>
                <a:lnTo>
                  <a:pt x="1165220" y="1248828"/>
                </a:lnTo>
                <a:lnTo>
                  <a:pt x="1188360" y="1291640"/>
                </a:lnTo>
                <a:lnTo>
                  <a:pt x="1206358" y="1336311"/>
                </a:lnTo>
                <a:lnTo>
                  <a:pt x="1219214" y="1382841"/>
                </a:lnTo>
                <a:lnTo>
                  <a:pt x="1226928" y="1431231"/>
                </a:lnTo>
                <a:lnTo>
                  <a:pt x="1229499" y="1481480"/>
                </a:lnTo>
                <a:lnTo>
                  <a:pt x="1226928" y="1530948"/>
                </a:lnTo>
                <a:lnTo>
                  <a:pt x="1219214" y="1578744"/>
                </a:lnTo>
                <a:lnTo>
                  <a:pt x="1206358" y="1624870"/>
                </a:lnTo>
                <a:lnTo>
                  <a:pt x="1188360" y="1669323"/>
                </a:lnTo>
                <a:lnTo>
                  <a:pt x="1165220" y="1712103"/>
                </a:lnTo>
                <a:lnTo>
                  <a:pt x="1136938" y="1753210"/>
                </a:lnTo>
                <a:lnTo>
                  <a:pt x="1103515" y="1792643"/>
                </a:lnTo>
                <a:lnTo>
                  <a:pt x="1065941" y="1828485"/>
                </a:lnTo>
                <a:lnTo>
                  <a:pt x="1025206" y="1858813"/>
                </a:lnTo>
                <a:lnTo>
                  <a:pt x="981310" y="1883625"/>
                </a:lnTo>
                <a:lnTo>
                  <a:pt x="934253" y="1902923"/>
                </a:lnTo>
                <a:lnTo>
                  <a:pt x="884037" y="1916706"/>
                </a:lnTo>
                <a:lnTo>
                  <a:pt x="830662" y="1924976"/>
                </a:lnTo>
                <a:lnTo>
                  <a:pt x="774128" y="1927733"/>
                </a:lnTo>
                <a:lnTo>
                  <a:pt x="1373004" y="1927733"/>
                </a:lnTo>
                <a:lnTo>
                  <a:pt x="1415441" y="1871197"/>
                </a:lnTo>
                <a:lnTo>
                  <a:pt x="1439981" y="1831607"/>
                </a:lnTo>
                <a:lnTo>
                  <a:pt x="1461990" y="1790246"/>
                </a:lnTo>
                <a:lnTo>
                  <a:pt x="1481467" y="1747113"/>
                </a:lnTo>
                <a:lnTo>
                  <a:pt x="1498167" y="1702794"/>
                </a:lnTo>
                <a:lnTo>
                  <a:pt x="1511829" y="1657887"/>
                </a:lnTo>
                <a:lnTo>
                  <a:pt x="1522455" y="1612390"/>
                </a:lnTo>
                <a:lnTo>
                  <a:pt x="1530044" y="1566304"/>
                </a:lnTo>
                <a:lnTo>
                  <a:pt x="1534598" y="1519628"/>
                </a:lnTo>
                <a:lnTo>
                  <a:pt x="1536115" y="1472361"/>
                </a:lnTo>
                <a:lnTo>
                  <a:pt x="1534471" y="1420503"/>
                </a:lnTo>
                <a:lnTo>
                  <a:pt x="1529537" y="1370161"/>
                </a:lnTo>
                <a:lnTo>
                  <a:pt x="1521315" y="1321336"/>
                </a:lnTo>
                <a:lnTo>
                  <a:pt x="1509805" y="1274029"/>
                </a:lnTo>
                <a:lnTo>
                  <a:pt x="1495006" y="1228240"/>
                </a:lnTo>
                <a:lnTo>
                  <a:pt x="1476921" y="1183970"/>
                </a:lnTo>
                <a:lnTo>
                  <a:pt x="1451782" y="1133390"/>
                </a:lnTo>
                <a:lnTo>
                  <a:pt x="1423731" y="1086089"/>
                </a:lnTo>
                <a:lnTo>
                  <a:pt x="1392767" y="1042069"/>
                </a:lnTo>
                <a:lnTo>
                  <a:pt x="1387068" y="1035215"/>
                </a:lnTo>
                <a:close/>
              </a:path>
              <a:path w="5565140" h="2198370">
                <a:moveTo>
                  <a:pt x="846988" y="774128"/>
                </a:moveTo>
                <a:lnTo>
                  <a:pt x="795855" y="775931"/>
                </a:lnTo>
                <a:lnTo>
                  <a:pt x="745670" y="781338"/>
                </a:lnTo>
                <a:lnTo>
                  <a:pt x="696433" y="790351"/>
                </a:lnTo>
                <a:lnTo>
                  <a:pt x="648144" y="802970"/>
                </a:lnTo>
                <a:lnTo>
                  <a:pt x="601183" y="818814"/>
                </a:lnTo>
                <a:lnTo>
                  <a:pt x="555931" y="837506"/>
                </a:lnTo>
                <a:lnTo>
                  <a:pt x="512386" y="859043"/>
                </a:lnTo>
                <a:lnTo>
                  <a:pt x="470547" y="883424"/>
                </a:lnTo>
                <a:lnTo>
                  <a:pt x="1217155" y="883424"/>
                </a:lnTo>
                <a:lnTo>
                  <a:pt x="1150627" y="845835"/>
                </a:lnTo>
                <a:lnTo>
                  <a:pt x="1101991" y="824217"/>
                </a:lnTo>
                <a:lnTo>
                  <a:pt x="1052241" y="806286"/>
                </a:lnTo>
                <a:lnTo>
                  <a:pt x="1001453" y="792162"/>
                </a:lnTo>
                <a:lnTo>
                  <a:pt x="950452" y="782143"/>
                </a:lnTo>
                <a:lnTo>
                  <a:pt x="898964" y="776132"/>
                </a:lnTo>
                <a:lnTo>
                  <a:pt x="846988" y="774128"/>
                </a:lnTo>
                <a:close/>
              </a:path>
              <a:path w="5565140" h="2198370">
                <a:moveTo>
                  <a:pt x="2052142" y="1703082"/>
                </a:moveTo>
                <a:lnTo>
                  <a:pt x="1842668" y="1912556"/>
                </a:lnTo>
                <a:lnTo>
                  <a:pt x="1876182" y="1943673"/>
                </a:lnTo>
                <a:lnTo>
                  <a:pt x="1911451" y="1973273"/>
                </a:lnTo>
                <a:lnTo>
                  <a:pt x="1948474" y="2001355"/>
                </a:lnTo>
                <a:lnTo>
                  <a:pt x="1987251" y="2027920"/>
                </a:lnTo>
                <a:lnTo>
                  <a:pt x="2027784" y="2052966"/>
                </a:lnTo>
                <a:lnTo>
                  <a:pt x="2070071" y="2076494"/>
                </a:lnTo>
                <a:lnTo>
                  <a:pt x="2114115" y="2098504"/>
                </a:lnTo>
                <a:lnTo>
                  <a:pt x="2159914" y="2118995"/>
                </a:lnTo>
                <a:lnTo>
                  <a:pt x="2202173" y="2135559"/>
                </a:lnTo>
                <a:lnTo>
                  <a:pt x="2245968" y="2150175"/>
                </a:lnTo>
                <a:lnTo>
                  <a:pt x="2291300" y="2162843"/>
                </a:lnTo>
                <a:lnTo>
                  <a:pt x="2338167" y="2173562"/>
                </a:lnTo>
                <a:lnTo>
                  <a:pt x="2386571" y="2182332"/>
                </a:lnTo>
                <a:lnTo>
                  <a:pt x="2436511" y="2189154"/>
                </a:lnTo>
                <a:lnTo>
                  <a:pt x="2487988" y="2194027"/>
                </a:lnTo>
                <a:lnTo>
                  <a:pt x="2541000" y="2196950"/>
                </a:lnTo>
                <a:lnTo>
                  <a:pt x="2595549" y="2197925"/>
                </a:lnTo>
                <a:lnTo>
                  <a:pt x="2648955" y="2196704"/>
                </a:lnTo>
                <a:lnTo>
                  <a:pt x="2700816" y="2193039"/>
                </a:lnTo>
                <a:lnTo>
                  <a:pt x="2751132" y="2186932"/>
                </a:lnTo>
                <a:lnTo>
                  <a:pt x="2799904" y="2178381"/>
                </a:lnTo>
                <a:lnTo>
                  <a:pt x="2847130" y="2167388"/>
                </a:lnTo>
                <a:lnTo>
                  <a:pt x="2892812" y="2153951"/>
                </a:lnTo>
                <a:lnTo>
                  <a:pt x="2936949" y="2138072"/>
                </a:lnTo>
                <a:lnTo>
                  <a:pt x="2979540" y="2119749"/>
                </a:lnTo>
                <a:lnTo>
                  <a:pt x="3020587" y="2098983"/>
                </a:lnTo>
                <a:lnTo>
                  <a:pt x="3060088" y="2075774"/>
                </a:lnTo>
                <a:lnTo>
                  <a:pt x="3098045" y="2050121"/>
                </a:lnTo>
                <a:lnTo>
                  <a:pt x="3134456" y="2022026"/>
                </a:lnTo>
                <a:lnTo>
                  <a:pt x="3169323" y="1991487"/>
                </a:lnTo>
                <a:lnTo>
                  <a:pt x="3207784" y="1953302"/>
                </a:lnTo>
                <a:lnTo>
                  <a:pt x="3241015" y="1915591"/>
                </a:lnTo>
                <a:lnTo>
                  <a:pt x="2595549" y="1915591"/>
                </a:lnTo>
                <a:lnTo>
                  <a:pt x="2539936" y="1914031"/>
                </a:lnTo>
                <a:lnTo>
                  <a:pt x="2486431" y="1909351"/>
                </a:lnTo>
                <a:lnTo>
                  <a:pt x="2435034" y="1901551"/>
                </a:lnTo>
                <a:lnTo>
                  <a:pt x="2385745" y="1890632"/>
                </a:lnTo>
                <a:lnTo>
                  <a:pt x="2338565" y="1876592"/>
                </a:lnTo>
                <a:lnTo>
                  <a:pt x="2293493" y="1859432"/>
                </a:lnTo>
                <a:lnTo>
                  <a:pt x="2250106" y="1839489"/>
                </a:lnTo>
                <a:lnTo>
                  <a:pt x="2207984" y="1817099"/>
                </a:lnTo>
                <a:lnTo>
                  <a:pt x="2167126" y="1792263"/>
                </a:lnTo>
                <a:lnTo>
                  <a:pt x="2127533" y="1764982"/>
                </a:lnTo>
                <a:lnTo>
                  <a:pt x="2089204" y="1735254"/>
                </a:lnTo>
                <a:lnTo>
                  <a:pt x="2052142" y="1703082"/>
                </a:lnTo>
                <a:close/>
              </a:path>
              <a:path w="5565140" h="2198370">
                <a:moveTo>
                  <a:pt x="3259063" y="1089850"/>
                </a:moveTo>
                <a:lnTo>
                  <a:pt x="2616809" y="1089850"/>
                </a:lnTo>
                <a:lnTo>
                  <a:pt x="2676408" y="1092298"/>
                </a:lnTo>
                <a:lnTo>
                  <a:pt x="2732042" y="1099640"/>
                </a:lnTo>
                <a:lnTo>
                  <a:pt x="2783712" y="1111878"/>
                </a:lnTo>
                <a:lnTo>
                  <a:pt x="2831417" y="1129009"/>
                </a:lnTo>
                <a:lnTo>
                  <a:pt x="2875157" y="1151034"/>
                </a:lnTo>
                <a:lnTo>
                  <a:pt x="2914933" y="1177952"/>
                </a:lnTo>
                <a:lnTo>
                  <a:pt x="2950743" y="1209763"/>
                </a:lnTo>
                <a:lnTo>
                  <a:pt x="2986920" y="1251044"/>
                </a:lnTo>
                <a:lnTo>
                  <a:pt x="3016520" y="1294938"/>
                </a:lnTo>
                <a:lnTo>
                  <a:pt x="3039543" y="1341447"/>
                </a:lnTo>
                <a:lnTo>
                  <a:pt x="3055988" y="1390569"/>
                </a:lnTo>
                <a:lnTo>
                  <a:pt x="3065856" y="1442306"/>
                </a:lnTo>
                <a:lnTo>
                  <a:pt x="3069145" y="1496656"/>
                </a:lnTo>
                <a:lnTo>
                  <a:pt x="3066511" y="1545072"/>
                </a:lnTo>
                <a:lnTo>
                  <a:pt x="3058611" y="1591444"/>
                </a:lnTo>
                <a:lnTo>
                  <a:pt x="3045444" y="1635772"/>
                </a:lnTo>
                <a:lnTo>
                  <a:pt x="3027010" y="1678057"/>
                </a:lnTo>
                <a:lnTo>
                  <a:pt x="3003310" y="1718297"/>
                </a:lnTo>
                <a:lnTo>
                  <a:pt x="2974345" y="1756492"/>
                </a:lnTo>
                <a:lnTo>
                  <a:pt x="2940113" y="1792643"/>
                </a:lnTo>
                <a:lnTo>
                  <a:pt x="2906509" y="1821459"/>
                </a:lnTo>
                <a:lnTo>
                  <a:pt x="2870200" y="1846433"/>
                </a:lnTo>
                <a:lnTo>
                  <a:pt x="2831186" y="1867564"/>
                </a:lnTo>
                <a:lnTo>
                  <a:pt x="2789467" y="1884854"/>
                </a:lnTo>
                <a:lnTo>
                  <a:pt x="2745044" y="1898302"/>
                </a:lnTo>
                <a:lnTo>
                  <a:pt x="2697917" y="1907907"/>
                </a:lnTo>
                <a:lnTo>
                  <a:pt x="2648085" y="1913670"/>
                </a:lnTo>
                <a:lnTo>
                  <a:pt x="2595549" y="1915591"/>
                </a:lnTo>
                <a:lnTo>
                  <a:pt x="3241015" y="1915591"/>
                </a:lnTo>
                <a:lnTo>
                  <a:pt x="3273718" y="1873019"/>
                </a:lnTo>
                <a:lnTo>
                  <a:pt x="3301191" y="1830920"/>
                </a:lnTo>
                <a:lnTo>
                  <a:pt x="3325001" y="1787516"/>
                </a:lnTo>
                <a:lnTo>
                  <a:pt x="3345148" y="1742807"/>
                </a:lnTo>
                <a:lnTo>
                  <a:pt x="3361632" y="1696794"/>
                </a:lnTo>
                <a:lnTo>
                  <a:pt x="3374453" y="1649476"/>
                </a:lnTo>
                <a:lnTo>
                  <a:pt x="3383611" y="1600853"/>
                </a:lnTo>
                <a:lnTo>
                  <a:pt x="3389106" y="1550925"/>
                </a:lnTo>
                <a:lnTo>
                  <a:pt x="3390938" y="1499692"/>
                </a:lnTo>
                <a:lnTo>
                  <a:pt x="3389208" y="1445088"/>
                </a:lnTo>
                <a:lnTo>
                  <a:pt x="3384021" y="1392593"/>
                </a:lnTo>
                <a:lnTo>
                  <a:pt x="3375375" y="1342205"/>
                </a:lnTo>
                <a:lnTo>
                  <a:pt x="3363272" y="1293926"/>
                </a:lnTo>
                <a:lnTo>
                  <a:pt x="3347712" y="1247755"/>
                </a:lnTo>
                <a:lnTo>
                  <a:pt x="3328695" y="1203693"/>
                </a:lnTo>
                <a:lnTo>
                  <a:pt x="3302228" y="1153849"/>
                </a:lnTo>
                <a:lnTo>
                  <a:pt x="3272600" y="1107524"/>
                </a:lnTo>
                <a:lnTo>
                  <a:pt x="3259063" y="1089850"/>
                </a:lnTo>
                <a:close/>
              </a:path>
              <a:path w="5565140" h="2198370">
                <a:moveTo>
                  <a:pt x="3348431" y="36436"/>
                </a:moveTo>
                <a:lnTo>
                  <a:pt x="2046071" y="36436"/>
                </a:lnTo>
                <a:lnTo>
                  <a:pt x="1985352" y="1168781"/>
                </a:lnTo>
                <a:lnTo>
                  <a:pt x="2243404" y="1196111"/>
                </a:lnTo>
                <a:lnTo>
                  <a:pt x="2282678" y="1173056"/>
                </a:lnTo>
                <a:lnTo>
                  <a:pt x="2324608" y="1152467"/>
                </a:lnTo>
                <a:lnTo>
                  <a:pt x="2369194" y="1134346"/>
                </a:lnTo>
                <a:lnTo>
                  <a:pt x="2416441" y="1118692"/>
                </a:lnTo>
                <a:lnTo>
                  <a:pt x="2465390" y="1106073"/>
                </a:lnTo>
                <a:lnTo>
                  <a:pt x="2515101" y="1097060"/>
                </a:lnTo>
                <a:lnTo>
                  <a:pt x="2565574" y="1091653"/>
                </a:lnTo>
                <a:lnTo>
                  <a:pt x="2616809" y="1089850"/>
                </a:lnTo>
                <a:lnTo>
                  <a:pt x="3259063" y="1089850"/>
                </a:lnTo>
                <a:lnTo>
                  <a:pt x="3239813" y="1064719"/>
                </a:lnTo>
                <a:lnTo>
                  <a:pt x="3203868" y="1025434"/>
                </a:lnTo>
                <a:lnTo>
                  <a:pt x="3164763" y="989672"/>
                </a:lnTo>
                <a:lnTo>
                  <a:pt x="3122994" y="957312"/>
                </a:lnTo>
                <a:lnTo>
                  <a:pt x="3079036" y="928230"/>
                </a:lnTo>
                <a:lnTo>
                  <a:pt x="3047762" y="910742"/>
                </a:lnTo>
                <a:lnTo>
                  <a:pt x="2267686" y="910742"/>
                </a:lnTo>
                <a:lnTo>
                  <a:pt x="2301074" y="315721"/>
                </a:lnTo>
                <a:lnTo>
                  <a:pt x="3248253" y="315721"/>
                </a:lnTo>
                <a:lnTo>
                  <a:pt x="3348431" y="36436"/>
                </a:lnTo>
                <a:close/>
              </a:path>
              <a:path w="5565140" h="2198370">
                <a:moveTo>
                  <a:pt x="2674480" y="816635"/>
                </a:moveTo>
                <a:lnTo>
                  <a:pt x="2615700" y="818395"/>
                </a:lnTo>
                <a:lnTo>
                  <a:pt x="2616892" y="818395"/>
                </a:lnTo>
                <a:lnTo>
                  <a:pt x="2561782" y="823464"/>
                </a:lnTo>
                <a:lnTo>
                  <a:pt x="2507421" y="832001"/>
                </a:lnTo>
                <a:lnTo>
                  <a:pt x="2454389" y="843953"/>
                </a:lnTo>
                <a:lnTo>
                  <a:pt x="2403823" y="858371"/>
                </a:lnTo>
                <a:lnTo>
                  <a:pt x="2356862" y="874309"/>
                </a:lnTo>
                <a:lnTo>
                  <a:pt x="2313507" y="891766"/>
                </a:lnTo>
                <a:lnTo>
                  <a:pt x="2273757" y="910742"/>
                </a:lnTo>
                <a:lnTo>
                  <a:pt x="3047762" y="910742"/>
                </a:lnTo>
                <a:lnTo>
                  <a:pt x="2984560" y="879901"/>
                </a:lnTo>
                <a:lnTo>
                  <a:pt x="2934042" y="860653"/>
                </a:lnTo>
                <a:lnTo>
                  <a:pt x="2882373" y="844805"/>
                </a:lnTo>
                <a:lnTo>
                  <a:pt x="2830583" y="832480"/>
                </a:lnTo>
                <a:lnTo>
                  <a:pt x="2778671" y="823677"/>
                </a:lnTo>
                <a:lnTo>
                  <a:pt x="2726637" y="818395"/>
                </a:lnTo>
                <a:lnTo>
                  <a:pt x="2674480" y="816635"/>
                </a:lnTo>
                <a:close/>
              </a:path>
              <a:path w="5565140" h="2198370">
                <a:moveTo>
                  <a:pt x="5115229" y="1308430"/>
                </a:moveTo>
                <a:lnTo>
                  <a:pt x="5062595" y="1311125"/>
                </a:lnTo>
                <a:lnTo>
                  <a:pt x="5012255" y="1319210"/>
                </a:lnTo>
                <a:lnTo>
                  <a:pt x="4964208" y="1332686"/>
                </a:lnTo>
                <a:lnTo>
                  <a:pt x="4918454" y="1351552"/>
                </a:lnTo>
                <a:lnTo>
                  <a:pt x="4874993" y="1375809"/>
                </a:lnTo>
                <a:lnTo>
                  <a:pt x="4833824" y="1405457"/>
                </a:lnTo>
                <a:lnTo>
                  <a:pt x="4794948" y="1440497"/>
                </a:lnTo>
                <a:lnTo>
                  <a:pt x="4759913" y="1479311"/>
                </a:lnTo>
                <a:lnTo>
                  <a:pt x="4730268" y="1520293"/>
                </a:lnTo>
                <a:lnTo>
                  <a:pt x="4706013" y="1563443"/>
                </a:lnTo>
                <a:lnTo>
                  <a:pt x="4687148" y="1608761"/>
                </a:lnTo>
                <a:lnTo>
                  <a:pt x="4673673" y="1656249"/>
                </a:lnTo>
                <a:lnTo>
                  <a:pt x="4665646" y="1705552"/>
                </a:lnTo>
                <a:lnTo>
                  <a:pt x="4662893" y="1757730"/>
                </a:lnTo>
                <a:lnTo>
                  <a:pt x="4665517" y="1807346"/>
                </a:lnTo>
                <a:lnTo>
                  <a:pt x="4665588" y="1808690"/>
                </a:lnTo>
                <a:lnTo>
                  <a:pt x="4673673" y="1857481"/>
                </a:lnTo>
                <a:lnTo>
                  <a:pt x="4687148" y="1904103"/>
                </a:lnTo>
                <a:lnTo>
                  <a:pt x="4706013" y="1948556"/>
                </a:lnTo>
                <a:lnTo>
                  <a:pt x="4730268" y="1990841"/>
                </a:lnTo>
                <a:lnTo>
                  <a:pt x="4759913" y="2030957"/>
                </a:lnTo>
                <a:lnTo>
                  <a:pt x="4794948" y="2068906"/>
                </a:lnTo>
                <a:lnTo>
                  <a:pt x="4833824" y="2103137"/>
                </a:lnTo>
                <a:lnTo>
                  <a:pt x="4874993" y="2132101"/>
                </a:lnTo>
                <a:lnTo>
                  <a:pt x="4918454" y="2155798"/>
                </a:lnTo>
                <a:lnTo>
                  <a:pt x="4964208" y="2174229"/>
                </a:lnTo>
                <a:lnTo>
                  <a:pt x="5012255" y="2187394"/>
                </a:lnTo>
                <a:lnTo>
                  <a:pt x="5062595" y="2195292"/>
                </a:lnTo>
                <a:lnTo>
                  <a:pt x="5115229" y="2197925"/>
                </a:lnTo>
                <a:lnTo>
                  <a:pt x="5166278" y="2195292"/>
                </a:lnTo>
                <a:lnTo>
                  <a:pt x="5215345" y="2187394"/>
                </a:lnTo>
                <a:lnTo>
                  <a:pt x="5262430" y="2174229"/>
                </a:lnTo>
                <a:lnTo>
                  <a:pt x="5307534" y="2155798"/>
                </a:lnTo>
                <a:lnTo>
                  <a:pt x="5350655" y="2132101"/>
                </a:lnTo>
                <a:lnTo>
                  <a:pt x="5391795" y="2103137"/>
                </a:lnTo>
                <a:lnTo>
                  <a:pt x="5430951" y="2068906"/>
                </a:lnTo>
                <a:lnTo>
                  <a:pt x="5466391" y="2030957"/>
                </a:lnTo>
                <a:lnTo>
                  <a:pt x="5486819" y="2003628"/>
                </a:lnTo>
                <a:lnTo>
                  <a:pt x="5115229" y="2003628"/>
                </a:lnTo>
                <a:lnTo>
                  <a:pt x="5068361" y="1999170"/>
                </a:lnTo>
                <a:lnTo>
                  <a:pt x="5024912" y="1985795"/>
                </a:lnTo>
                <a:lnTo>
                  <a:pt x="4984879" y="1963503"/>
                </a:lnTo>
                <a:lnTo>
                  <a:pt x="4948262" y="1932292"/>
                </a:lnTo>
                <a:lnTo>
                  <a:pt x="4917711" y="1894628"/>
                </a:lnTo>
                <a:lnTo>
                  <a:pt x="4895891" y="1852979"/>
                </a:lnTo>
                <a:lnTo>
                  <a:pt x="4882801" y="1807346"/>
                </a:lnTo>
                <a:lnTo>
                  <a:pt x="4878438" y="1757730"/>
                </a:lnTo>
                <a:lnTo>
                  <a:pt x="4882771" y="1705905"/>
                </a:lnTo>
                <a:lnTo>
                  <a:pt x="4882801" y="1705552"/>
                </a:lnTo>
                <a:lnTo>
                  <a:pt x="4895891" y="1658308"/>
                </a:lnTo>
                <a:lnTo>
                  <a:pt x="4917711" y="1615998"/>
                </a:lnTo>
                <a:lnTo>
                  <a:pt x="4948262" y="1578622"/>
                </a:lnTo>
                <a:lnTo>
                  <a:pt x="4984879" y="1548076"/>
                </a:lnTo>
                <a:lnTo>
                  <a:pt x="5024912" y="1526255"/>
                </a:lnTo>
                <a:lnTo>
                  <a:pt x="5068361" y="1513162"/>
                </a:lnTo>
                <a:lnTo>
                  <a:pt x="5115229" y="1508798"/>
                </a:lnTo>
                <a:lnTo>
                  <a:pt x="5487966" y="1508798"/>
                </a:lnTo>
                <a:lnTo>
                  <a:pt x="5466391" y="1479311"/>
                </a:lnTo>
                <a:lnTo>
                  <a:pt x="5430951" y="1440497"/>
                </a:lnTo>
                <a:lnTo>
                  <a:pt x="5391795" y="1405457"/>
                </a:lnTo>
                <a:lnTo>
                  <a:pt x="5350655" y="1375809"/>
                </a:lnTo>
                <a:lnTo>
                  <a:pt x="5307534" y="1351552"/>
                </a:lnTo>
                <a:lnTo>
                  <a:pt x="5262430" y="1332686"/>
                </a:lnTo>
                <a:lnTo>
                  <a:pt x="5215345" y="1319210"/>
                </a:lnTo>
                <a:lnTo>
                  <a:pt x="5166278" y="1311125"/>
                </a:lnTo>
                <a:lnTo>
                  <a:pt x="5115229" y="1308430"/>
                </a:lnTo>
                <a:close/>
              </a:path>
              <a:path w="5565140" h="2198370">
                <a:moveTo>
                  <a:pt x="5487966" y="1508798"/>
                </a:moveTo>
                <a:lnTo>
                  <a:pt x="5115229" y="1508798"/>
                </a:lnTo>
                <a:lnTo>
                  <a:pt x="5160766" y="1513162"/>
                </a:lnTo>
                <a:lnTo>
                  <a:pt x="5203267" y="1526255"/>
                </a:lnTo>
                <a:lnTo>
                  <a:pt x="5242733" y="1548076"/>
                </a:lnTo>
                <a:lnTo>
                  <a:pt x="5279161" y="1578622"/>
                </a:lnTo>
                <a:lnTo>
                  <a:pt x="5309707" y="1615998"/>
                </a:lnTo>
                <a:lnTo>
                  <a:pt x="5331528" y="1658308"/>
                </a:lnTo>
                <a:lnTo>
                  <a:pt x="5344621" y="1705552"/>
                </a:lnTo>
                <a:lnTo>
                  <a:pt x="5348986" y="1757730"/>
                </a:lnTo>
                <a:lnTo>
                  <a:pt x="5344621" y="1807346"/>
                </a:lnTo>
                <a:lnTo>
                  <a:pt x="5331528" y="1852979"/>
                </a:lnTo>
                <a:lnTo>
                  <a:pt x="5309707" y="1894628"/>
                </a:lnTo>
                <a:lnTo>
                  <a:pt x="5279161" y="1932292"/>
                </a:lnTo>
                <a:lnTo>
                  <a:pt x="5242733" y="1963503"/>
                </a:lnTo>
                <a:lnTo>
                  <a:pt x="5203267" y="1985795"/>
                </a:lnTo>
                <a:lnTo>
                  <a:pt x="5160766" y="1999170"/>
                </a:lnTo>
                <a:lnTo>
                  <a:pt x="5115229" y="2003628"/>
                </a:lnTo>
                <a:lnTo>
                  <a:pt x="5486819" y="2003628"/>
                </a:lnTo>
                <a:lnTo>
                  <a:pt x="5520912" y="1948556"/>
                </a:lnTo>
                <a:lnTo>
                  <a:pt x="5539995" y="1904103"/>
                </a:lnTo>
                <a:lnTo>
                  <a:pt x="5553626" y="1857481"/>
                </a:lnTo>
                <a:lnTo>
                  <a:pt x="5561804" y="1808690"/>
                </a:lnTo>
                <a:lnTo>
                  <a:pt x="5564530" y="1757730"/>
                </a:lnTo>
                <a:lnTo>
                  <a:pt x="5561804" y="1705905"/>
                </a:lnTo>
                <a:lnTo>
                  <a:pt x="5553626" y="1656249"/>
                </a:lnTo>
                <a:lnTo>
                  <a:pt x="5539995" y="1608761"/>
                </a:lnTo>
                <a:lnTo>
                  <a:pt x="5520912" y="1563443"/>
                </a:lnTo>
                <a:lnTo>
                  <a:pt x="5496378" y="1520293"/>
                </a:lnTo>
                <a:lnTo>
                  <a:pt x="5487966" y="1508798"/>
                </a:lnTo>
                <a:close/>
              </a:path>
              <a:path w="5565140" h="2198370">
                <a:moveTo>
                  <a:pt x="5382374" y="258038"/>
                </a:moveTo>
                <a:lnTo>
                  <a:pt x="3843223" y="1797202"/>
                </a:lnTo>
                <a:lnTo>
                  <a:pt x="3985907" y="1939886"/>
                </a:lnTo>
                <a:lnTo>
                  <a:pt x="5525058" y="400723"/>
                </a:lnTo>
                <a:lnTo>
                  <a:pt x="5382374" y="258038"/>
                </a:lnTo>
                <a:close/>
              </a:path>
              <a:path w="5565140" h="2198370">
                <a:moveTo>
                  <a:pt x="4259122" y="0"/>
                </a:moveTo>
                <a:lnTo>
                  <a:pt x="4206493" y="2694"/>
                </a:lnTo>
                <a:lnTo>
                  <a:pt x="4156156" y="10779"/>
                </a:lnTo>
                <a:lnTo>
                  <a:pt x="4108111" y="24254"/>
                </a:lnTo>
                <a:lnTo>
                  <a:pt x="4062358" y="43119"/>
                </a:lnTo>
                <a:lnTo>
                  <a:pt x="4018898" y="67374"/>
                </a:lnTo>
                <a:lnTo>
                  <a:pt x="3977730" y="97019"/>
                </a:lnTo>
                <a:lnTo>
                  <a:pt x="3938854" y="132054"/>
                </a:lnTo>
                <a:lnTo>
                  <a:pt x="3903814" y="170869"/>
                </a:lnTo>
                <a:lnTo>
                  <a:pt x="3874166" y="211852"/>
                </a:lnTo>
                <a:lnTo>
                  <a:pt x="3849909" y="255005"/>
                </a:lnTo>
                <a:lnTo>
                  <a:pt x="3831042" y="300326"/>
                </a:lnTo>
                <a:lnTo>
                  <a:pt x="3817567" y="347816"/>
                </a:lnTo>
                <a:lnTo>
                  <a:pt x="3809539" y="397122"/>
                </a:lnTo>
                <a:lnTo>
                  <a:pt x="3809481" y="397474"/>
                </a:lnTo>
                <a:lnTo>
                  <a:pt x="3806786" y="449300"/>
                </a:lnTo>
                <a:lnTo>
                  <a:pt x="3809410" y="498916"/>
                </a:lnTo>
                <a:lnTo>
                  <a:pt x="3809481" y="500260"/>
                </a:lnTo>
                <a:lnTo>
                  <a:pt x="3817567" y="549051"/>
                </a:lnTo>
                <a:lnTo>
                  <a:pt x="3831042" y="595673"/>
                </a:lnTo>
                <a:lnTo>
                  <a:pt x="3849909" y="640126"/>
                </a:lnTo>
                <a:lnTo>
                  <a:pt x="3874166" y="682411"/>
                </a:lnTo>
                <a:lnTo>
                  <a:pt x="3903814" y="722527"/>
                </a:lnTo>
                <a:lnTo>
                  <a:pt x="3938854" y="760476"/>
                </a:lnTo>
                <a:lnTo>
                  <a:pt x="3977730" y="794702"/>
                </a:lnTo>
                <a:lnTo>
                  <a:pt x="4018898" y="823665"/>
                </a:lnTo>
                <a:lnTo>
                  <a:pt x="4062358" y="847362"/>
                </a:lnTo>
                <a:lnTo>
                  <a:pt x="4108111" y="865795"/>
                </a:lnTo>
                <a:lnTo>
                  <a:pt x="4156156" y="878961"/>
                </a:lnTo>
                <a:lnTo>
                  <a:pt x="4206493" y="886861"/>
                </a:lnTo>
                <a:lnTo>
                  <a:pt x="4259122" y="889495"/>
                </a:lnTo>
                <a:lnTo>
                  <a:pt x="4310176" y="886861"/>
                </a:lnTo>
                <a:lnTo>
                  <a:pt x="4359246" y="878961"/>
                </a:lnTo>
                <a:lnTo>
                  <a:pt x="4406334" y="865795"/>
                </a:lnTo>
                <a:lnTo>
                  <a:pt x="4451439" y="847362"/>
                </a:lnTo>
                <a:lnTo>
                  <a:pt x="4494561" y="823665"/>
                </a:lnTo>
                <a:lnTo>
                  <a:pt x="4535700" y="794702"/>
                </a:lnTo>
                <a:lnTo>
                  <a:pt x="4574857" y="760476"/>
                </a:lnTo>
                <a:lnTo>
                  <a:pt x="4610292" y="722527"/>
                </a:lnTo>
                <a:lnTo>
                  <a:pt x="4630718" y="695197"/>
                </a:lnTo>
                <a:lnTo>
                  <a:pt x="4259122" y="695197"/>
                </a:lnTo>
                <a:lnTo>
                  <a:pt x="4212261" y="690740"/>
                </a:lnTo>
                <a:lnTo>
                  <a:pt x="4168814" y="677365"/>
                </a:lnTo>
                <a:lnTo>
                  <a:pt x="4128779" y="655073"/>
                </a:lnTo>
                <a:lnTo>
                  <a:pt x="4092155" y="623862"/>
                </a:lnTo>
                <a:lnTo>
                  <a:pt x="4061609" y="586198"/>
                </a:lnTo>
                <a:lnTo>
                  <a:pt x="4039789" y="544549"/>
                </a:lnTo>
                <a:lnTo>
                  <a:pt x="4026695" y="498916"/>
                </a:lnTo>
                <a:lnTo>
                  <a:pt x="4022331" y="449300"/>
                </a:lnTo>
                <a:lnTo>
                  <a:pt x="4026666" y="397474"/>
                </a:lnTo>
                <a:lnTo>
                  <a:pt x="4039789" y="349878"/>
                </a:lnTo>
                <a:lnTo>
                  <a:pt x="4061609" y="307568"/>
                </a:lnTo>
                <a:lnTo>
                  <a:pt x="4092155" y="270192"/>
                </a:lnTo>
                <a:lnTo>
                  <a:pt x="4128779" y="239640"/>
                </a:lnTo>
                <a:lnTo>
                  <a:pt x="4168814" y="217820"/>
                </a:lnTo>
                <a:lnTo>
                  <a:pt x="4212261" y="204730"/>
                </a:lnTo>
                <a:lnTo>
                  <a:pt x="4259122" y="200367"/>
                </a:lnTo>
                <a:lnTo>
                  <a:pt x="4631873" y="200367"/>
                </a:lnTo>
                <a:lnTo>
                  <a:pt x="4610292" y="170869"/>
                </a:lnTo>
                <a:lnTo>
                  <a:pt x="4574857" y="132054"/>
                </a:lnTo>
                <a:lnTo>
                  <a:pt x="4535700" y="97019"/>
                </a:lnTo>
                <a:lnTo>
                  <a:pt x="4494561" y="67374"/>
                </a:lnTo>
                <a:lnTo>
                  <a:pt x="4451439" y="43119"/>
                </a:lnTo>
                <a:lnTo>
                  <a:pt x="4406334" y="24254"/>
                </a:lnTo>
                <a:lnTo>
                  <a:pt x="4359246" y="10779"/>
                </a:lnTo>
                <a:lnTo>
                  <a:pt x="4310176" y="2694"/>
                </a:lnTo>
                <a:lnTo>
                  <a:pt x="4259122" y="0"/>
                </a:lnTo>
                <a:close/>
              </a:path>
              <a:path w="5565140" h="2198370">
                <a:moveTo>
                  <a:pt x="4631873" y="200367"/>
                </a:moveTo>
                <a:lnTo>
                  <a:pt x="4259122" y="200367"/>
                </a:lnTo>
                <a:lnTo>
                  <a:pt x="4304664" y="204730"/>
                </a:lnTo>
                <a:lnTo>
                  <a:pt x="4347167" y="217820"/>
                </a:lnTo>
                <a:lnTo>
                  <a:pt x="4386633" y="239640"/>
                </a:lnTo>
                <a:lnTo>
                  <a:pt x="4423067" y="270192"/>
                </a:lnTo>
                <a:lnTo>
                  <a:pt x="4453613" y="307568"/>
                </a:lnTo>
                <a:lnTo>
                  <a:pt x="4475433" y="349878"/>
                </a:lnTo>
                <a:lnTo>
                  <a:pt x="4488527" y="397122"/>
                </a:lnTo>
                <a:lnTo>
                  <a:pt x="4492891" y="449300"/>
                </a:lnTo>
                <a:lnTo>
                  <a:pt x="4488527" y="498916"/>
                </a:lnTo>
                <a:lnTo>
                  <a:pt x="4475433" y="544549"/>
                </a:lnTo>
                <a:lnTo>
                  <a:pt x="4453613" y="586198"/>
                </a:lnTo>
                <a:lnTo>
                  <a:pt x="4423067" y="623862"/>
                </a:lnTo>
                <a:lnTo>
                  <a:pt x="4386633" y="655073"/>
                </a:lnTo>
                <a:lnTo>
                  <a:pt x="4347167" y="677365"/>
                </a:lnTo>
                <a:lnTo>
                  <a:pt x="4304664" y="690740"/>
                </a:lnTo>
                <a:lnTo>
                  <a:pt x="4259122" y="695197"/>
                </a:lnTo>
                <a:lnTo>
                  <a:pt x="4630718" y="695197"/>
                </a:lnTo>
                <a:lnTo>
                  <a:pt x="4664808" y="640126"/>
                </a:lnTo>
                <a:lnTo>
                  <a:pt x="4683889" y="595673"/>
                </a:lnTo>
                <a:lnTo>
                  <a:pt x="4697519" y="549051"/>
                </a:lnTo>
                <a:lnTo>
                  <a:pt x="4705697" y="500260"/>
                </a:lnTo>
                <a:lnTo>
                  <a:pt x="4708423" y="449300"/>
                </a:lnTo>
                <a:lnTo>
                  <a:pt x="4705697" y="397474"/>
                </a:lnTo>
                <a:lnTo>
                  <a:pt x="4697519" y="347816"/>
                </a:lnTo>
                <a:lnTo>
                  <a:pt x="4683889" y="300326"/>
                </a:lnTo>
                <a:lnTo>
                  <a:pt x="4664808" y="255005"/>
                </a:lnTo>
                <a:lnTo>
                  <a:pt x="4640275" y="211852"/>
                </a:lnTo>
                <a:lnTo>
                  <a:pt x="4631873" y="20036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62538" y="4637524"/>
            <a:ext cx="58566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 marR="5080" indent="-559435">
              <a:lnSpc>
                <a:spcPct val="150000"/>
              </a:lnSpc>
              <a:spcBef>
                <a:spcPts val="100"/>
              </a:spcBef>
            </a:pPr>
            <a:r>
              <a:rPr sz="1800" spc="90" dirty="0">
                <a:latin typeface="Lucida Sans Unicode"/>
                <a:cs typeface="Lucida Sans Unicode"/>
              </a:rPr>
              <a:t>ШКОЛЬНИКОВ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БУДУТ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РАБОТАТЬ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165" dirty="0">
                <a:latin typeface="Lucida Sans Unicode"/>
                <a:cs typeface="Lucida Sans Unicode"/>
              </a:rPr>
              <a:t>В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ДОЛЖНОСТЯХ, </a:t>
            </a:r>
            <a:r>
              <a:rPr sz="1800" spc="70" dirty="0">
                <a:solidFill>
                  <a:srgbClr val="FF0000"/>
                </a:solidFill>
                <a:latin typeface="Lucida Sans Unicode"/>
                <a:cs typeface="Lucida Sans Unicode"/>
              </a:rPr>
              <a:t>КОТОРЫХ</a:t>
            </a:r>
            <a:r>
              <a:rPr sz="1800" spc="-13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FF0000"/>
                </a:solidFill>
                <a:latin typeface="Lucida Sans Unicode"/>
                <a:cs typeface="Lucida Sans Unicode"/>
              </a:rPr>
              <a:t>СЕЙЧАС</a:t>
            </a:r>
            <a:r>
              <a:rPr sz="1800" spc="-1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800" spc="90" dirty="0">
                <a:solidFill>
                  <a:srgbClr val="FF0000"/>
                </a:solidFill>
                <a:latin typeface="Lucida Sans Unicode"/>
                <a:cs typeface="Lucida Sans Unicode"/>
              </a:rPr>
              <a:t>ЕЩЕ</a:t>
            </a:r>
            <a:r>
              <a:rPr sz="1800" spc="-1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800" spc="95" dirty="0">
                <a:solidFill>
                  <a:srgbClr val="FF0000"/>
                </a:solidFill>
                <a:latin typeface="Lucida Sans Unicode"/>
                <a:cs typeface="Lucida Sans Unicode"/>
              </a:rPr>
              <a:t>НЕ</a:t>
            </a:r>
            <a:r>
              <a:rPr sz="1800" spc="-1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СУЩЕСТВУЕТ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6" name="object 6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816" y="2631948"/>
            <a:ext cx="339851" cy="339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504" rIns="0" bIns="0" rtlCol="0">
            <a:spAutoFit/>
          </a:bodyPr>
          <a:lstStyle/>
          <a:p>
            <a:pPr marL="155321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006FC0"/>
                </a:solidFill>
              </a:rPr>
              <a:t>ОСОБЕННОСТИ</a:t>
            </a:r>
            <a:r>
              <a:rPr sz="1800" spc="15" dirty="0">
                <a:solidFill>
                  <a:srgbClr val="006FC0"/>
                </a:solidFill>
              </a:rPr>
              <a:t> </a:t>
            </a:r>
            <a:r>
              <a:rPr sz="1800" spc="70" dirty="0">
                <a:solidFill>
                  <a:srgbClr val="006FC0"/>
                </a:solidFill>
              </a:rPr>
              <a:t>ОБРАЗОВАТЕЛЬНОЙ</a:t>
            </a:r>
            <a:r>
              <a:rPr sz="1800" dirty="0">
                <a:solidFill>
                  <a:srgbClr val="006FC0"/>
                </a:solidFill>
              </a:rPr>
              <a:t> </a:t>
            </a:r>
            <a:r>
              <a:rPr sz="1800" spc="125" dirty="0">
                <a:solidFill>
                  <a:srgbClr val="006FC0"/>
                </a:solidFill>
              </a:rPr>
              <a:t>ПРОГРАММЫ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046133" y="1386358"/>
            <a:ext cx="1485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latin typeface="Lucida Sans Unicode"/>
                <a:cs typeface="Lucida Sans Unicode"/>
              </a:rPr>
              <a:t>УЧЕБНЫЙ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ПЛАН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4564" y="1912188"/>
            <a:ext cx="2383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0" dirty="0">
                <a:solidFill>
                  <a:srgbClr val="00AF50"/>
                </a:solidFill>
                <a:latin typeface="Lucida Sans Unicode"/>
                <a:cs typeface="Lucida Sans Unicode"/>
              </a:rPr>
              <a:t>УГЛУБЛЕННОЕ</a:t>
            </a:r>
            <a:r>
              <a:rPr sz="1400" spc="9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00AF50"/>
                </a:solidFill>
                <a:latin typeface="Lucida Sans Unicode"/>
                <a:cs typeface="Lucida Sans Unicode"/>
              </a:rPr>
              <a:t>ИЗУЧЕНИЕ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2544" y="1913615"/>
            <a:ext cx="2025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solidFill>
                  <a:srgbClr val="00AF50"/>
                </a:solidFill>
                <a:latin typeface="Lucida Sans Unicode"/>
                <a:cs typeface="Lucida Sans Unicode"/>
              </a:rPr>
              <a:t>ПРОФИЛЬНЫЕ</a:t>
            </a:r>
            <a:r>
              <a:rPr sz="1400" spc="-11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00AF50"/>
                </a:solidFill>
                <a:latin typeface="Lucida Sans Unicode"/>
                <a:cs typeface="Lucida Sans Unicode"/>
              </a:rPr>
              <a:t>КУРСЫ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3816" y="1874520"/>
            <a:ext cx="10034270" cy="2265045"/>
            <a:chOff x="813816" y="1874520"/>
            <a:chExt cx="10034270" cy="22650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39" y="1874520"/>
              <a:ext cx="943355" cy="22646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16" y="2104644"/>
              <a:ext cx="10034014" cy="5196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816" y="3078480"/>
              <a:ext cx="339851" cy="3398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816" y="3521964"/>
              <a:ext cx="339851" cy="33985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41909" y="2685341"/>
            <a:ext cx="2330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latin typeface="Lucida Sans Unicode"/>
                <a:cs typeface="Lucida Sans Unicode"/>
              </a:rPr>
              <a:t>МАТЕМАТИКА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8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ЧАСОВ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6724" y="3132339"/>
            <a:ext cx="1655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00" dirty="0">
                <a:latin typeface="Lucida Sans Unicode"/>
                <a:cs typeface="Lucida Sans Unicode"/>
              </a:rPr>
              <a:t>ФИЗИКА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4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ЧАСА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8193" y="3584252"/>
            <a:ext cx="2357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5" dirty="0">
                <a:latin typeface="Lucida Sans Unicode"/>
                <a:cs typeface="Lucida Sans Unicode"/>
              </a:rPr>
              <a:t>ИНФОРМАТИКА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4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ЧАСА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0864" y="2515117"/>
            <a:ext cx="4093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latin typeface="Lucida Sans Unicode"/>
                <a:cs typeface="Lucida Sans Unicode"/>
              </a:rPr>
              <a:t>РЕШЕНИЕ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СЛОЖНЫХ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ЗАДАЧ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(МАТЕМАТИКА)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508" y="4386072"/>
            <a:ext cx="339851" cy="33985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1224" y="4855464"/>
            <a:ext cx="339851" cy="34137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747" y="5324855"/>
            <a:ext cx="339851" cy="33985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224" y="5794248"/>
            <a:ext cx="339851" cy="33985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172110" y="4439516"/>
            <a:ext cx="5687695" cy="184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Lucida Sans Unicode"/>
                <a:cs typeface="Lucida Sans Unicode"/>
              </a:rPr>
              <a:t>ИНДИВИДУАЛЬНЫЙ</a:t>
            </a:r>
            <a:r>
              <a:rPr sz="1400" spc="14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ПРОЕКТ</a:t>
            </a:r>
            <a:endParaRPr sz="1400">
              <a:latin typeface="Lucida Sans Unicode"/>
              <a:cs typeface="Lucida Sans Unicode"/>
            </a:endParaRPr>
          </a:p>
          <a:p>
            <a:pPr marL="21590" marR="944880" indent="-9525">
              <a:lnSpc>
                <a:spcPct val="212000"/>
              </a:lnSpc>
              <a:spcBef>
                <a:spcPts val="145"/>
              </a:spcBef>
            </a:pPr>
            <a:r>
              <a:rPr sz="1400" dirty="0">
                <a:latin typeface="Lucida Sans Unicode"/>
                <a:cs typeface="Lucida Sans Unicode"/>
              </a:rPr>
              <a:t>СУББОТЫ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МОСКОВСКОГО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ШКОЛЬНИКА ПРЕДПРОФЕССИОНАЛЬНЫЙ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110" dirty="0">
                <a:latin typeface="Lucida Sans Unicode"/>
                <a:cs typeface="Lucida Sans Unicode"/>
              </a:rPr>
              <a:t>ЭКЗАМЕН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135" dirty="0">
                <a:latin typeface="Lucida Sans Unicode"/>
                <a:cs typeface="Lucida Sans Unicode"/>
              </a:rPr>
              <a:t>В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45" dirty="0">
                <a:latin typeface="Lucida Sans Unicode"/>
                <a:cs typeface="Lucida Sans Unicode"/>
              </a:rPr>
              <a:t>11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КЛАССЕ</a:t>
            </a:r>
            <a:endParaRPr sz="1400">
              <a:latin typeface="Lucida Sans Unicode"/>
              <a:cs typeface="Lucida Sans Unicode"/>
            </a:endParaRPr>
          </a:p>
          <a:p>
            <a:pPr marL="64135" marR="5080">
              <a:lnSpc>
                <a:spcPct val="100000"/>
              </a:lnSpc>
              <a:spcBef>
                <a:spcPts val="2020"/>
              </a:spcBef>
            </a:pPr>
            <a:r>
              <a:rPr sz="1400" dirty="0">
                <a:latin typeface="Lucida Sans Unicode"/>
                <a:cs typeface="Lucida Sans Unicode"/>
              </a:rPr>
              <a:t>С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245" dirty="0">
                <a:latin typeface="Lucida Sans Unicode"/>
                <a:cs typeface="Lucida Sans Unicode"/>
              </a:rPr>
              <a:t>11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КЛАССА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ПРОХОЖДЕНИЕ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УНИВЕРСИТЕТСКОЙ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ПРАКТИКИ, </a:t>
            </a:r>
            <a:r>
              <a:rPr sz="1400" dirty="0">
                <a:latin typeface="Lucida Sans Unicode"/>
                <a:cs typeface="Lucida Sans Unicode"/>
              </a:rPr>
              <a:t>УЧАСТИЕ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135" dirty="0">
                <a:latin typeface="Lucida Sans Unicode"/>
                <a:cs typeface="Lucida Sans Unicode"/>
              </a:rPr>
              <a:t>В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СПЕЦИАЛИЗИРОВАННЫХ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КОНФЕРЕНЦИЯХ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24771" y="4555235"/>
            <a:ext cx="1682495" cy="1682495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239255" y="2510027"/>
            <a:ext cx="236220" cy="1478280"/>
            <a:chOff x="6239255" y="2510027"/>
            <a:chExt cx="236220" cy="147828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9255" y="2510027"/>
              <a:ext cx="236207" cy="2362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9255" y="2901708"/>
              <a:ext cx="236207" cy="2362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9255" y="3316223"/>
              <a:ext cx="236207" cy="2362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9255" y="3752100"/>
              <a:ext cx="236207" cy="23620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726120" y="2917390"/>
            <a:ext cx="37782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5" dirty="0">
                <a:latin typeface="Lucida Sans Unicode"/>
                <a:cs typeface="Lucida Sans Unicode"/>
              </a:rPr>
              <a:t>МЕТОДЫ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РЕШЕНИЯ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90" dirty="0">
                <a:latin typeface="Lucida Sans Unicode"/>
                <a:cs typeface="Lucida Sans Unicode"/>
              </a:rPr>
              <a:t>ФИЗИЧЕСКИХ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ЗАДАЧ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26120" y="3331899"/>
            <a:ext cx="3190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latin typeface="Lucida Sans Unicode"/>
                <a:cs typeface="Lucida Sans Unicode"/>
              </a:rPr>
              <a:t>АЭРОКОСМИЧЕСКАЯ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ИНЖЕНЕРИЯ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26120" y="3767540"/>
            <a:ext cx="2905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latin typeface="Lucida Sans Unicode"/>
                <a:cs typeface="Lucida Sans Unicode"/>
              </a:rPr>
              <a:t>МОБИЛЬНАЯ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РОБОТОТЕХНИКА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" y="2112264"/>
            <a:ext cx="339851" cy="3398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95286" y="527980"/>
            <a:ext cx="4385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006FC0"/>
                </a:solidFill>
                <a:latin typeface="Lucida Sans Unicode"/>
                <a:cs typeface="Lucida Sans Unicode"/>
              </a:rPr>
              <a:t>УСЛОВИЯ</a:t>
            </a:r>
            <a:r>
              <a:rPr sz="1800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ПОСТУПЛЕНИЯ</a:t>
            </a:r>
            <a:r>
              <a:rPr sz="1800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165" dirty="0">
                <a:solidFill>
                  <a:srgbClr val="006FC0"/>
                </a:solidFill>
                <a:latin typeface="Lucida Sans Unicode"/>
                <a:cs typeface="Lucida Sans Unicode"/>
              </a:rPr>
              <a:t>В</a:t>
            </a:r>
            <a:r>
              <a:rPr sz="1800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-150" dirty="0">
                <a:solidFill>
                  <a:srgbClr val="006FC0"/>
                </a:solidFill>
                <a:latin typeface="Lucida Sans Unicode"/>
                <a:cs typeface="Lucida Sans Unicode"/>
              </a:rPr>
              <a:t>10</a:t>
            </a:r>
            <a:r>
              <a:rPr sz="1800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КЛАСС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5654" y="1223518"/>
            <a:ext cx="1437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95" dirty="0">
                <a:solidFill>
                  <a:srgbClr val="00AF50"/>
                </a:solidFill>
                <a:latin typeface="Lucida Sans Unicode"/>
                <a:cs typeface="Lucida Sans Unicode"/>
              </a:rPr>
              <a:t>ВНЕ</a:t>
            </a:r>
            <a:r>
              <a:rPr sz="1400" spc="-12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00AF50"/>
                </a:solidFill>
                <a:latin typeface="Lucida Sans Unicode"/>
                <a:cs typeface="Lucida Sans Unicode"/>
              </a:rPr>
              <a:t>КОНКУРСА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9916" y="1218703"/>
            <a:ext cx="904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solidFill>
                  <a:srgbClr val="FF0000"/>
                </a:solidFill>
                <a:latin typeface="Lucida Sans Unicode"/>
                <a:cs typeface="Lucida Sans Unicode"/>
              </a:rPr>
              <a:t>КОНКУРС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3816" y="1196339"/>
            <a:ext cx="9546590" cy="3775710"/>
            <a:chOff x="813816" y="1196339"/>
            <a:chExt cx="9546590" cy="37757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39" y="1196339"/>
              <a:ext cx="943355" cy="2090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16" y="1424940"/>
              <a:ext cx="9546335" cy="519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3350" y="3168767"/>
              <a:ext cx="1802658" cy="18026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980" y="2833116"/>
              <a:ext cx="339851" cy="3398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76176" y="2050055"/>
            <a:ext cx="31648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5"/>
              </a:spcBef>
            </a:pPr>
            <a:r>
              <a:rPr sz="1400" spc="10" dirty="0">
                <a:latin typeface="Lucida Sans Unicode"/>
                <a:cs typeface="Lucida Sans Unicode"/>
              </a:rPr>
              <a:t>ПОБЕДИТЕЛИ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ПРИЗЕРЫ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ВОШ</a:t>
            </a:r>
            <a:r>
              <a:rPr sz="1400" spc="500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120" dirty="0">
                <a:latin typeface="Lucida Sans Unicode"/>
                <a:cs typeface="Lucida Sans Unicode"/>
              </a:rPr>
              <a:t>МОШ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(ПРОФИЛЬНЫЙ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ПРЕДМЕТ)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4750" y="2802150"/>
            <a:ext cx="20262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Lucida Sans Unicode"/>
                <a:cs typeface="Lucida Sans Unicode"/>
              </a:rPr>
              <a:t>АТТЕСТАТ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ЗА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9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КЛАСС</a:t>
            </a:r>
            <a:endParaRPr sz="1400">
              <a:latin typeface="Lucida Sans Unicode"/>
              <a:cs typeface="Lucida Sans Unicode"/>
            </a:endParaRPr>
          </a:p>
          <a:p>
            <a:pPr marL="40005" algn="ctr">
              <a:lnSpc>
                <a:spcPct val="100000"/>
              </a:lnSpc>
            </a:pPr>
            <a:r>
              <a:rPr sz="1400" dirty="0">
                <a:latin typeface="Lucida Sans Unicode"/>
                <a:cs typeface="Lucida Sans Unicode"/>
              </a:rPr>
              <a:t>«С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ОТЛИЧИЕМ»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38671" y="2112264"/>
            <a:ext cx="340360" cy="1056640"/>
            <a:chOff x="6138671" y="2112264"/>
            <a:chExt cx="340360" cy="105664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671" y="2112264"/>
              <a:ext cx="339851" cy="3398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671" y="2828544"/>
              <a:ext cx="339851" cy="33985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676289" y="1952327"/>
            <a:ext cx="40868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105" dirty="0">
                <a:latin typeface="Lucida Sans Unicode"/>
                <a:cs typeface="Lucida Sans Unicode"/>
              </a:rPr>
              <a:t>СУММА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БАЛЛОВ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ПО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100" dirty="0">
                <a:latin typeface="Lucida Sans Unicode"/>
                <a:cs typeface="Lucida Sans Unicode"/>
              </a:rPr>
              <a:t>ТРЕМ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ПРЕДМЕТАМ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ОГЭ </a:t>
            </a:r>
            <a:r>
              <a:rPr sz="1400" spc="75" dirty="0">
                <a:latin typeface="Lucida Sans Unicode"/>
                <a:cs typeface="Lucida Sans Unicode"/>
              </a:rPr>
              <a:t>НЕ</a:t>
            </a:r>
            <a:r>
              <a:rPr sz="1400" spc="10" dirty="0">
                <a:latin typeface="Lucida Sans Unicode"/>
                <a:cs typeface="Lucida Sans Unicode"/>
              </a:rPr>
              <a:t> </a:t>
            </a:r>
            <a:r>
              <a:rPr sz="1400" spc="120" dirty="0">
                <a:latin typeface="Lucida Sans Unicode"/>
                <a:cs typeface="Lucida Sans Unicode"/>
              </a:rPr>
              <a:t>МЕНЕЕ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12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БАЛЛОВ</a:t>
            </a:r>
            <a:r>
              <a:rPr sz="1400" spc="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(РУССКИЙ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ЯЗЫК, </a:t>
            </a:r>
            <a:r>
              <a:rPr sz="1400" spc="65" dirty="0">
                <a:latin typeface="Lucida Sans Unicode"/>
                <a:cs typeface="Lucida Sans Unicode"/>
              </a:rPr>
              <a:t>МАТЕМАТИКА,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100" dirty="0">
                <a:latin typeface="Lucida Sans Unicode"/>
                <a:cs typeface="Lucida Sans Unicode"/>
              </a:rPr>
              <a:t>ФИЗИКА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/ </a:t>
            </a:r>
            <a:r>
              <a:rPr sz="1400" spc="65" dirty="0">
                <a:latin typeface="Lucida Sans Unicode"/>
                <a:cs typeface="Lucida Sans Unicode"/>
              </a:rPr>
              <a:t>ИНФОРМАТИКА)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76289" y="2802150"/>
            <a:ext cx="3373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Lucida Sans Unicode"/>
                <a:cs typeface="Lucida Sans Unicode"/>
              </a:rPr>
              <a:t>БАЛЛ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АТТЕСТАТА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ПО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ПРОФИЛЬНЫМ ПРЕДМЕТАМ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НЕ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110" dirty="0">
                <a:latin typeface="Lucida Sans Unicode"/>
                <a:cs typeface="Lucida Sans Unicode"/>
              </a:rPr>
              <a:t>НИЖЕ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«4»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45152" y="3139088"/>
            <a:ext cx="4445635" cy="1943735"/>
            <a:chOff x="4645152" y="3139088"/>
            <a:chExt cx="4445635" cy="194373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7882" y="3139088"/>
              <a:ext cx="1802726" cy="18027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5152" y="4742688"/>
              <a:ext cx="339851" cy="3398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9784" y="4742688"/>
              <a:ext cx="339851" cy="3398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2036" y="4742688"/>
              <a:ext cx="339851" cy="3398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8191" y="4742688"/>
              <a:ext cx="339851" cy="3398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7395" y="4742688"/>
              <a:ext cx="339851" cy="33985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924693" y="3490060"/>
            <a:ext cx="5728335" cy="218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735"/>
              </a:lnSpc>
              <a:spcBef>
                <a:spcPts val="100"/>
              </a:spcBef>
            </a:pPr>
            <a:r>
              <a:rPr sz="4800" spc="60" dirty="0">
                <a:latin typeface="Lucida Sans Unicode"/>
                <a:cs typeface="Lucida Sans Unicode"/>
              </a:rPr>
              <a:t>УСТНОЕ</a:t>
            </a:r>
            <a:endParaRPr sz="4800">
              <a:latin typeface="Lucida Sans Unicode"/>
              <a:cs typeface="Lucida Sans Unicode"/>
            </a:endParaRPr>
          </a:p>
          <a:p>
            <a:pPr algn="ctr">
              <a:lnSpc>
                <a:spcPts val="2855"/>
              </a:lnSpc>
            </a:pPr>
            <a:r>
              <a:rPr sz="2400" spc="75" dirty="0">
                <a:latin typeface="Lucida Sans Unicode"/>
                <a:cs typeface="Lucida Sans Unicode"/>
              </a:rPr>
              <a:t>СОБЕСЕДОВАНИЕ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2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2400" spc="130" dirty="0">
                <a:latin typeface="Lucida Sans Unicode"/>
                <a:cs typeface="Lucida Sans Unicode"/>
              </a:rPr>
              <a:t>КОМИССИЯ</a:t>
            </a:r>
            <a:r>
              <a:rPr sz="2400" spc="-22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ПО</a:t>
            </a:r>
            <a:r>
              <a:rPr sz="2400" spc="-195" dirty="0">
                <a:latin typeface="Lucida Sans Unicode"/>
                <a:cs typeface="Lucida Sans Unicode"/>
              </a:rPr>
              <a:t> </a:t>
            </a:r>
            <a:r>
              <a:rPr sz="2400" spc="155" dirty="0">
                <a:latin typeface="Lucida Sans Unicode"/>
                <a:cs typeface="Lucida Sans Unicode"/>
              </a:rPr>
              <a:t>ПРИЕМУ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spc="220" dirty="0">
                <a:latin typeface="Lucida Sans Unicode"/>
                <a:cs typeface="Lucida Sans Unicode"/>
              </a:rPr>
              <a:t>В</a:t>
            </a:r>
            <a:r>
              <a:rPr sz="2400" spc="-175" dirty="0">
                <a:latin typeface="Lucida Sans Unicode"/>
                <a:cs typeface="Lucida Sans Unicode"/>
              </a:rPr>
              <a:t> </a:t>
            </a:r>
            <a:r>
              <a:rPr sz="2400" spc="-195" dirty="0">
                <a:latin typeface="Lucida Sans Unicode"/>
                <a:cs typeface="Lucida Sans Unicode"/>
              </a:rPr>
              <a:t>10</a:t>
            </a:r>
            <a:r>
              <a:rPr sz="2400" spc="-180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КЛАСС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3366" y="4833892"/>
            <a:ext cx="2902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20" dirty="0">
                <a:solidFill>
                  <a:srgbClr val="006FC0"/>
                </a:solidFill>
                <a:latin typeface="Lucida Sans Unicode"/>
                <a:cs typeface="Lucida Sans Unicode"/>
              </a:rPr>
              <a:t>(IT</a:t>
            </a:r>
            <a:r>
              <a:rPr sz="3600" spc="-2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3600" spc="215" dirty="0">
                <a:solidFill>
                  <a:srgbClr val="006FC0"/>
                </a:solidFill>
                <a:latin typeface="Lucida Sans Unicode"/>
                <a:cs typeface="Lucida Sans Unicode"/>
              </a:rPr>
              <a:t>–</a:t>
            </a:r>
            <a:r>
              <a:rPr sz="3600" spc="-2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3600" spc="50" dirty="0">
                <a:solidFill>
                  <a:srgbClr val="006FC0"/>
                </a:solidFill>
                <a:latin typeface="Lucida Sans Unicode"/>
                <a:cs typeface="Lucida Sans Unicode"/>
              </a:rPr>
              <a:t>КЛАСС)</a:t>
            </a:r>
            <a:endParaRPr sz="36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40" y="1571244"/>
            <a:ext cx="3099815" cy="30998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80" dirty="0"/>
              <a:t>ТЕХНОЛОГИЧЕСКИЙ</a:t>
            </a:r>
            <a:r>
              <a:rPr sz="2000" spc="-155" dirty="0"/>
              <a:t> </a:t>
            </a:r>
            <a:r>
              <a:rPr sz="2000" spc="90" dirty="0"/>
              <a:t>ПРЕДПРОФИЛЬ</a:t>
            </a:r>
            <a:endParaRPr sz="200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504" rIns="0" bIns="0" rtlCol="0">
            <a:spAutoFit/>
          </a:bodyPr>
          <a:lstStyle/>
          <a:p>
            <a:pPr marL="2444115" marR="5080" indent="-178435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006FC0"/>
                </a:solidFill>
              </a:rPr>
              <a:t>ПОДГОТОВКА</a:t>
            </a:r>
            <a:r>
              <a:rPr sz="1800" spc="-145" dirty="0">
                <a:solidFill>
                  <a:srgbClr val="006FC0"/>
                </a:solidFill>
              </a:rPr>
              <a:t> </a:t>
            </a:r>
            <a:r>
              <a:rPr sz="1800" spc="170" dirty="0">
                <a:solidFill>
                  <a:srgbClr val="006FC0"/>
                </a:solidFill>
              </a:rPr>
              <a:t>К</a:t>
            </a:r>
            <a:r>
              <a:rPr sz="1800" spc="-110" dirty="0">
                <a:solidFill>
                  <a:srgbClr val="006FC0"/>
                </a:solidFill>
              </a:rPr>
              <a:t> </a:t>
            </a:r>
            <a:r>
              <a:rPr sz="1800" spc="80" dirty="0">
                <a:solidFill>
                  <a:srgbClr val="006FC0"/>
                </a:solidFill>
              </a:rPr>
              <a:t>ОСВОЕНИЮ</a:t>
            </a:r>
            <a:r>
              <a:rPr sz="1800" spc="-150" dirty="0">
                <a:solidFill>
                  <a:srgbClr val="006FC0"/>
                </a:solidFill>
              </a:rPr>
              <a:t> </a:t>
            </a:r>
            <a:r>
              <a:rPr sz="1800" spc="-10" dirty="0">
                <a:solidFill>
                  <a:srgbClr val="006FC0"/>
                </a:solidFill>
              </a:rPr>
              <a:t>БУДУЩИХ </a:t>
            </a:r>
            <a:r>
              <a:rPr sz="1800" spc="90" dirty="0">
                <a:solidFill>
                  <a:srgbClr val="006FC0"/>
                </a:solidFill>
              </a:rPr>
              <a:t>ПРОФЕССИЙ</a:t>
            </a:r>
            <a:r>
              <a:rPr sz="1800" spc="-165" dirty="0">
                <a:solidFill>
                  <a:srgbClr val="006FC0"/>
                </a:solidFill>
              </a:rPr>
              <a:t> </a:t>
            </a:r>
            <a:r>
              <a:rPr sz="1800" spc="175" dirty="0">
                <a:solidFill>
                  <a:srgbClr val="FF0000"/>
                </a:solidFill>
              </a:rPr>
              <a:t>IT</a:t>
            </a:r>
            <a:r>
              <a:rPr sz="1800" spc="-125" dirty="0">
                <a:solidFill>
                  <a:srgbClr val="FF0000"/>
                </a:solidFill>
              </a:rPr>
              <a:t> </a:t>
            </a:r>
            <a:r>
              <a:rPr sz="1800" spc="50" dirty="0">
                <a:solidFill>
                  <a:srgbClr val="006FC0"/>
                </a:solidFill>
              </a:rPr>
              <a:t>НАПРАВЛЕННОСТИ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5433072" y="2000059"/>
            <a:ext cx="1293495" cy="2439670"/>
            <a:chOff x="5433072" y="2000059"/>
            <a:chExt cx="1293495" cy="2439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3072" y="2000059"/>
              <a:ext cx="1293177" cy="1293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7847" y="3150031"/>
              <a:ext cx="1288414" cy="128911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94892" y="1944557"/>
            <a:ext cx="31216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latin typeface="Lucida Sans Unicode"/>
                <a:cs typeface="Lucida Sans Unicode"/>
              </a:rPr>
              <a:t>ДИЗАЙНЕР</a:t>
            </a:r>
            <a:r>
              <a:rPr sz="1400" spc="10" dirty="0">
                <a:latin typeface="Lucida Sans Unicode"/>
                <a:cs typeface="Lucida Sans Unicode"/>
              </a:rPr>
              <a:t> </a:t>
            </a:r>
            <a:r>
              <a:rPr sz="1400" spc="20" dirty="0">
                <a:latin typeface="Lucida Sans Unicode"/>
                <a:cs typeface="Lucida Sans Unicode"/>
              </a:rPr>
              <a:t>ВИРТУАЛЬНОЙ</a:t>
            </a:r>
            <a:r>
              <a:rPr sz="1400" spc="-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СРЕДЫ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8646" y="2863557"/>
            <a:ext cx="43319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latin typeface="Lucida Sans Unicode"/>
                <a:cs typeface="Lucida Sans Unicode"/>
              </a:rPr>
              <a:t>ПРОГРАММИСТ,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РАЗРАБОТЧИК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ПРИЛОЖЕНИЙ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8530" y="4678732"/>
            <a:ext cx="36963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2880" marR="5080" indent="-144081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Lucida Sans Unicode"/>
                <a:cs typeface="Lucida Sans Unicode"/>
              </a:rPr>
              <a:t>СПЕЦИАЛИСТ</a:t>
            </a:r>
            <a:r>
              <a:rPr sz="1400" spc="12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АВТОМАТИЗИРОВАННЫХ </a:t>
            </a:r>
            <a:r>
              <a:rPr sz="1400" spc="45" dirty="0">
                <a:latin typeface="Lucida Sans Unicode"/>
                <a:cs typeface="Lucida Sans Unicode"/>
              </a:rPr>
              <a:t>СИСТЕМ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091" y="4689348"/>
            <a:ext cx="345935" cy="3474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912895" y="3821179"/>
            <a:ext cx="2114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Lucida Sans Unicode"/>
                <a:cs typeface="Lucida Sans Unicode"/>
              </a:rPr>
              <a:t>КОНТЕНТ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-285" dirty="0">
                <a:latin typeface="Lucida Sans Unicode"/>
                <a:cs typeface="Lucida Sans Unicode"/>
              </a:rPr>
              <a:t>-</a:t>
            </a:r>
            <a:r>
              <a:rPr sz="1400" spc="40" dirty="0">
                <a:latin typeface="Lucida Sans Unicode"/>
                <a:cs typeface="Lucida Sans Unicode"/>
              </a:rPr>
              <a:t> </a:t>
            </a:r>
            <a:r>
              <a:rPr sz="1400" spc="100" dirty="0">
                <a:latin typeface="Lucida Sans Unicode"/>
                <a:cs typeface="Lucida Sans Unicode"/>
              </a:rPr>
              <a:t>МЕНЕДЖЕР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48039" y="1508098"/>
            <a:ext cx="2280920" cy="1275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solidFill>
                  <a:srgbClr val="FF0000"/>
                </a:solidFill>
                <a:latin typeface="Lucida Sans Unicode"/>
                <a:cs typeface="Lucida Sans Unicode"/>
              </a:rPr>
              <a:t>ВУЗЫ</a:t>
            </a:r>
            <a:r>
              <a:rPr sz="1400" spc="1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ПАРТЕРЫ:</a:t>
            </a:r>
            <a:endParaRPr sz="1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675"/>
              </a:spcBef>
            </a:pPr>
            <a:r>
              <a:rPr sz="1800" spc="-25" dirty="0">
                <a:solidFill>
                  <a:srgbClr val="00AF50"/>
                </a:solidFill>
                <a:latin typeface="Lucida Sans Unicode"/>
                <a:cs typeface="Lucida Sans Unicode"/>
              </a:rPr>
              <a:t>ГУУ</a:t>
            </a:r>
            <a:endParaRPr sz="18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70" dirty="0">
                <a:solidFill>
                  <a:srgbClr val="00AF50"/>
                </a:solidFill>
                <a:latin typeface="Lucida Sans Unicode"/>
                <a:cs typeface="Lucida Sans Unicode"/>
              </a:rPr>
              <a:t>МГТУ</a:t>
            </a:r>
            <a:r>
              <a:rPr sz="1800" spc="-12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00AF50"/>
                </a:solidFill>
                <a:latin typeface="Lucida Sans Unicode"/>
                <a:cs typeface="Lucida Sans Unicode"/>
              </a:rPr>
              <a:t>ИМ.</a:t>
            </a:r>
            <a:r>
              <a:rPr sz="1200" spc="-6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800" spc="65" dirty="0">
                <a:solidFill>
                  <a:srgbClr val="00AF50"/>
                </a:solidFill>
                <a:latin typeface="Lucida Sans Unicode"/>
                <a:cs typeface="Lucida Sans Unicode"/>
              </a:rPr>
              <a:t>БАУМАНА </a:t>
            </a:r>
            <a:r>
              <a:rPr sz="1800" spc="140" dirty="0">
                <a:solidFill>
                  <a:srgbClr val="00AF50"/>
                </a:solidFill>
                <a:latin typeface="Lucida Sans Unicode"/>
                <a:cs typeface="Lucida Sans Unicode"/>
              </a:rPr>
              <a:t>МФТИ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01202" y="4002905"/>
            <a:ext cx="37731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FF0000"/>
                </a:solidFill>
                <a:latin typeface="Lucida Sans Unicode"/>
                <a:cs typeface="Lucida Sans Unicode"/>
              </a:rPr>
              <a:t>КОЛЛЕДЖ</a:t>
            </a:r>
            <a:r>
              <a:rPr sz="1400"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285" dirty="0">
                <a:solidFill>
                  <a:srgbClr val="FF0000"/>
                </a:solidFill>
                <a:latin typeface="Lucida Sans Unicode"/>
                <a:cs typeface="Lucida Sans Unicode"/>
              </a:rPr>
              <a:t>-</a:t>
            </a:r>
            <a:r>
              <a:rPr sz="1400" spc="-1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ПАРТНЕР:</a:t>
            </a:r>
            <a:endParaRPr sz="14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  <a:spcBef>
                <a:spcPts val="1685"/>
              </a:spcBef>
            </a:pPr>
            <a:r>
              <a:rPr sz="1600" spc="90" dirty="0">
                <a:solidFill>
                  <a:srgbClr val="00AF50"/>
                </a:solidFill>
                <a:latin typeface="Lucida Sans Unicode"/>
                <a:cs typeface="Lucida Sans Unicode"/>
              </a:rPr>
              <a:t>МОСКОВСКИЙ</a:t>
            </a:r>
            <a:r>
              <a:rPr sz="1600" spc="-6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Lucida Sans Unicode"/>
                <a:cs typeface="Lucida Sans Unicode"/>
              </a:rPr>
              <a:t>ГОСУДАРСТВЕННЫЙ </a:t>
            </a:r>
            <a:r>
              <a:rPr sz="1600" spc="60" dirty="0">
                <a:solidFill>
                  <a:srgbClr val="00AF50"/>
                </a:solidFill>
                <a:latin typeface="Lucida Sans Unicode"/>
                <a:cs typeface="Lucida Sans Unicode"/>
              </a:rPr>
              <a:t>ОБРАЗОВАТЕЛЬНЫЙ</a:t>
            </a:r>
            <a:r>
              <a:rPr sz="1600" spc="-3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00AF50"/>
                </a:solidFill>
                <a:latin typeface="Lucida Sans Unicode"/>
                <a:cs typeface="Lucida Sans Unicode"/>
              </a:rPr>
              <a:t>КОМПЛЕКС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82228" y="2869691"/>
            <a:ext cx="1011935" cy="10119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816" y="2631948"/>
            <a:ext cx="339851" cy="339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504" rIns="0" bIns="0" rtlCol="0">
            <a:spAutoFit/>
          </a:bodyPr>
          <a:lstStyle/>
          <a:p>
            <a:pPr marL="155321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006FC0"/>
                </a:solidFill>
              </a:rPr>
              <a:t>ОСОБЕННОСТИ</a:t>
            </a:r>
            <a:r>
              <a:rPr sz="1800" spc="15" dirty="0">
                <a:solidFill>
                  <a:srgbClr val="006FC0"/>
                </a:solidFill>
              </a:rPr>
              <a:t> </a:t>
            </a:r>
            <a:r>
              <a:rPr sz="1800" spc="70" dirty="0">
                <a:solidFill>
                  <a:srgbClr val="006FC0"/>
                </a:solidFill>
              </a:rPr>
              <a:t>ОБРАЗОВАТЕЛЬНОЙ</a:t>
            </a:r>
            <a:r>
              <a:rPr sz="1800" dirty="0">
                <a:solidFill>
                  <a:srgbClr val="006FC0"/>
                </a:solidFill>
              </a:rPr>
              <a:t> </a:t>
            </a:r>
            <a:r>
              <a:rPr sz="1800" spc="125" dirty="0">
                <a:solidFill>
                  <a:srgbClr val="006FC0"/>
                </a:solidFill>
              </a:rPr>
              <a:t>ПРОГРАММЫ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046133" y="1386358"/>
            <a:ext cx="1485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latin typeface="Lucida Sans Unicode"/>
                <a:cs typeface="Lucida Sans Unicode"/>
              </a:rPr>
              <a:t>УЧЕБНЫЙ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ПЛАН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4564" y="1912188"/>
            <a:ext cx="2383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0" dirty="0">
                <a:solidFill>
                  <a:srgbClr val="00AF50"/>
                </a:solidFill>
                <a:latin typeface="Lucida Sans Unicode"/>
                <a:cs typeface="Lucida Sans Unicode"/>
              </a:rPr>
              <a:t>УГЛУБЛЕННОЕ</a:t>
            </a:r>
            <a:r>
              <a:rPr sz="1400" spc="9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00AF50"/>
                </a:solidFill>
                <a:latin typeface="Lucida Sans Unicode"/>
                <a:cs typeface="Lucida Sans Unicode"/>
              </a:rPr>
              <a:t>ИЗУЧЕНИЕ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94004" y="1874520"/>
            <a:ext cx="9566275" cy="2575560"/>
            <a:chOff x="794004" y="1874520"/>
            <a:chExt cx="9566275" cy="2575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39" y="1874520"/>
              <a:ext cx="943355" cy="25755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16" y="2104644"/>
              <a:ext cx="9546335" cy="5196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004" y="3169920"/>
              <a:ext cx="339851" cy="3398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004" y="3717036"/>
              <a:ext cx="339851" cy="3398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41909" y="2685341"/>
            <a:ext cx="2330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latin typeface="Lucida Sans Unicode"/>
                <a:cs typeface="Lucida Sans Unicode"/>
              </a:rPr>
              <a:t>МАТЕМАТИКА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8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ЧАСОВ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6795" y="3223878"/>
            <a:ext cx="1655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00" dirty="0">
                <a:latin typeface="Lucida Sans Unicode"/>
                <a:cs typeface="Lucida Sans Unicode"/>
              </a:rPr>
              <a:t>ФИЗИКА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4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ЧАСА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7201" y="3790536"/>
            <a:ext cx="2357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latin typeface="Lucida Sans Unicode"/>
                <a:cs typeface="Lucida Sans Unicode"/>
              </a:rPr>
              <a:t>ИНФОРМАТИКА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4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ЧАСА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1411" y="4703064"/>
            <a:ext cx="339851" cy="33985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7508" y="5247132"/>
            <a:ext cx="339851" cy="34136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224" y="5794248"/>
            <a:ext cx="339851" cy="33985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176924" y="4740235"/>
            <a:ext cx="5632450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Lucida Sans Unicode"/>
                <a:cs typeface="Lucida Sans Unicode"/>
              </a:rPr>
              <a:t>ИНДИВИДУАЛЬНЫЙ</a:t>
            </a:r>
            <a:r>
              <a:rPr sz="1400" spc="14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ПРОЕКТ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40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Lucida Sans Unicode"/>
                <a:cs typeface="Lucida Sans Unicode"/>
              </a:rPr>
              <a:t>СУББОТЫ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МОСКОВСКОГО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ШКОЛЬНИКА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400">
              <a:latin typeface="Lucida Sans Unicode"/>
              <a:cs typeface="Lucida Sans Unicode"/>
            </a:endParaRPr>
          </a:p>
          <a:p>
            <a:pPr marL="59690">
              <a:lnSpc>
                <a:spcPct val="100000"/>
              </a:lnSpc>
            </a:pPr>
            <a:r>
              <a:rPr sz="1400" dirty="0">
                <a:latin typeface="Lucida Sans Unicode"/>
                <a:cs typeface="Lucida Sans Unicode"/>
              </a:rPr>
              <a:t>С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245" dirty="0">
                <a:latin typeface="Lucida Sans Unicode"/>
                <a:cs typeface="Lucida Sans Unicode"/>
              </a:rPr>
              <a:t>11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КЛАССА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ПРОХОЖДЕНИЕ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УНИВЕРСИТЕТСКОЙ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ПРАКТИКИ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67671" y="4796028"/>
            <a:ext cx="1584947" cy="158495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053555" y="1919053"/>
            <a:ext cx="2025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solidFill>
                  <a:srgbClr val="00AF50"/>
                </a:solidFill>
                <a:latin typeface="Lucida Sans Unicode"/>
                <a:cs typeface="Lucida Sans Unicode"/>
              </a:rPr>
              <a:t>ПРОФИЛЬНЫЕ</a:t>
            </a:r>
            <a:r>
              <a:rPr sz="1400" spc="-11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00AF50"/>
                </a:solidFill>
                <a:latin typeface="Lucida Sans Unicode"/>
                <a:cs typeface="Lucida Sans Unicode"/>
              </a:rPr>
              <a:t>КУРСЫ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32275" y="2601260"/>
            <a:ext cx="2955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latin typeface="Lucida Sans Unicode"/>
                <a:cs typeface="Lucida Sans Unicode"/>
              </a:rPr>
              <a:t>РЕШЕНИЕ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СЛОЖНЫХ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ЗАДАЧ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(IT)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95059" y="2606040"/>
            <a:ext cx="236220" cy="1849120"/>
            <a:chOff x="6195059" y="2606040"/>
            <a:chExt cx="236220" cy="184912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9" y="2606040"/>
              <a:ext cx="236219" cy="2362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9" y="3023616"/>
              <a:ext cx="236219" cy="2362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9" y="3404628"/>
              <a:ext cx="236219" cy="2362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9" y="3811524"/>
              <a:ext cx="236219" cy="23774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9" y="4218444"/>
              <a:ext cx="236219" cy="23620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819426" y="3006543"/>
            <a:ext cx="24955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latin typeface="Lucida Sans Unicode"/>
                <a:cs typeface="Lucida Sans Unicode"/>
              </a:rPr>
              <a:t>КОМПЬЮТЕРНЫЙ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ДИЗАЙН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19426" y="3388118"/>
            <a:ext cx="1374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65" dirty="0">
                <a:latin typeface="Lucida Sans Unicode"/>
                <a:cs typeface="Lucida Sans Unicode"/>
              </a:rPr>
              <a:t>WEB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285" dirty="0">
                <a:latin typeface="Lucida Sans Unicode"/>
                <a:cs typeface="Lucida Sans Unicode"/>
              </a:rPr>
              <a:t>-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ДИЗАЙН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19426" y="3795417"/>
            <a:ext cx="3190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5" dirty="0">
                <a:latin typeface="Lucida Sans Unicode"/>
                <a:cs typeface="Lucida Sans Unicode"/>
              </a:rPr>
              <a:t>АЭРОКОСМИЧЕСКАЯ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ИНЖЕНЕРИЯ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19426" y="4201916"/>
            <a:ext cx="2905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latin typeface="Lucida Sans Unicode"/>
                <a:cs typeface="Lucida Sans Unicode"/>
              </a:rPr>
              <a:t>МОБИЛЬНАЯ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РОБОТОТЕХНИКА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" y="2112264"/>
            <a:ext cx="339851" cy="3398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95286" y="527980"/>
            <a:ext cx="4385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006FC0"/>
                </a:solidFill>
                <a:latin typeface="Lucida Sans Unicode"/>
                <a:cs typeface="Lucida Sans Unicode"/>
              </a:rPr>
              <a:t>УСЛОВИЯ</a:t>
            </a:r>
            <a:r>
              <a:rPr sz="1800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ПОСТУПЛЕНИЯ</a:t>
            </a:r>
            <a:r>
              <a:rPr sz="1800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165" dirty="0">
                <a:solidFill>
                  <a:srgbClr val="006FC0"/>
                </a:solidFill>
                <a:latin typeface="Lucida Sans Unicode"/>
                <a:cs typeface="Lucida Sans Unicode"/>
              </a:rPr>
              <a:t>В</a:t>
            </a:r>
            <a:r>
              <a:rPr sz="1800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-150" dirty="0">
                <a:solidFill>
                  <a:srgbClr val="006FC0"/>
                </a:solidFill>
                <a:latin typeface="Lucida Sans Unicode"/>
                <a:cs typeface="Lucida Sans Unicode"/>
              </a:rPr>
              <a:t>10</a:t>
            </a:r>
            <a:r>
              <a:rPr sz="1800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КЛАСС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5654" y="1223518"/>
            <a:ext cx="1437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95" dirty="0">
                <a:solidFill>
                  <a:srgbClr val="00AF50"/>
                </a:solidFill>
                <a:latin typeface="Lucida Sans Unicode"/>
                <a:cs typeface="Lucida Sans Unicode"/>
              </a:rPr>
              <a:t>ВНЕ</a:t>
            </a:r>
            <a:r>
              <a:rPr sz="1400" spc="-12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00AF50"/>
                </a:solidFill>
                <a:latin typeface="Lucida Sans Unicode"/>
                <a:cs typeface="Lucida Sans Unicode"/>
              </a:rPr>
              <a:t>КОНКУРСА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9916" y="1218703"/>
            <a:ext cx="904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solidFill>
                  <a:srgbClr val="FF0000"/>
                </a:solidFill>
                <a:latin typeface="Lucida Sans Unicode"/>
                <a:cs typeface="Lucida Sans Unicode"/>
              </a:rPr>
              <a:t>КОНКУРС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3816" y="1196339"/>
            <a:ext cx="9546590" cy="3775710"/>
            <a:chOff x="813816" y="1196339"/>
            <a:chExt cx="9546590" cy="37757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39" y="1196339"/>
              <a:ext cx="943355" cy="2090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16" y="1424940"/>
              <a:ext cx="9546335" cy="519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3350" y="3168767"/>
              <a:ext cx="1802658" cy="18026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980" y="2833116"/>
              <a:ext cx="339851" cy="3398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76176" y="2050055"/>
            <a:ext cx="31648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5"/>
              </a:spcBef>
            </a:pPr>
            <a:r>
              <a:rPr sz="1400" spc="10" dirty="0">
                <a:latin typeface="Lucida Sans Unicode"/>
                <a:cs typeface="Lucida Sans Unicode"/>
              </a:rPr>
              <a:t>ПОБЕДИТЕЛИ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ПРИЗЕРЫ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ВОШ</a:t>
            </a:r>
            <a:r>
              <a:rPr sz="1400" spc="500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120" dirty="0">
                <a:latin typeface="Lucida Sans Unicode"/>
                <a:cs typeface="Lucida Sans Unicode"/>
              </a:rPr>
              <a:t>МОШ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(ПРОФИЛЬНЫЙ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ПРЕДМЕТ)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4750" y="2802150"/>
            <a:ext cx="20262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Lucida Sans Unicode"/>
                <a:cs typeface="Lucida Sans Unicode"/>
              </a:rPr>
              <a:t>АТТЕСТАТ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ЗА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9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КЛАСС</a:t>
            </a:r>
            <a:endParaRPr sz="1400">
              <a:latin typeface="Lucida Sans Unicode"/>
              <a:cs typeface="Lucida Sans Unicode"/>
            </a:endParaRPr>
          </a:p>
          <a:p>
            <a:pPr marL="40005" algn="ctr">
              <a:lnSpc>
                <a:spcPct val="100000"/>
              </a:lnSpc>
            </a:pPr>
            <a:r>
              <a:rPr sz="1400" dirty="0">
                <a:latin typeface="Lucida Sans Unicode"/>
                <a:cs typeface="Lucida Sans Unicode"/>
              </a:rPr>
              <a:t>«С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ОТЛИЧИЕМ»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38671" y="2112264"/>
            <a:ext cx="340360" cy="1056640"/>
            <a:chOff x="6138671" y="2112264"/>
            <a:chExt cx="340360" cy="105664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671" y="2112264"/>
              <a:ext cx="339851" cy="3398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671" y="2828544"/>
              <a:ext cx="339851" cy="33985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676289" y="1952327"/>
            <a:ext cx="40868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105" dirty="0">
                <a:latin typeface="Lucida Sans Unicode"/>
                <a:cs typeface="Lucida Sans Unicode"/>
              </a:rPr>
              <a:t>СУММА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БАЛЛОВ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ПО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100" dirty="0">
                <a:latin typeface="Lucida Sans Unicode"/>
                <a:cs typeface="Lucida Sans Unicode"/>
              </a:rPr>
              <a:t>ТРЕМ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ПРЕДМЕТАМ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ОГЭ </a:t>
            </a:r>
            <a:r>
              <a:rPr sz="1400" spc="75" dirty="0">
                <a:latin typeface="Lucida Sans Unicode"/>
                <a:cs typeface="Lucida Sans Unicode"/>
              </a:rPr>
              <a:t>НЕ</a:t>
            </a:r>
            <a:r>
              <a:rPr sz="1400" spc="10" dirty="0">
                <a:latin typeface="Lucida Sans Unicode"/>
                <a:cs typeface="Lucida Sans Unicode"/>
              </a:rPr>
              <a:t> </a:t>
            </a:r>
            <a:r>
              <a:rPr sz="1400" spc="120" dirty="0">
                <a:latin typeface="Lucida Sans Unicode"/>
                <a:cs typeface="Lucida Sans Unicode"/>
              </a:rPr>
              <a:t>МЕНЕЕ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12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БАЛЛОВ</a:t>
            </a:r>
            <a:r>
              <a:rPr sz="1400" spc="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(РУССКИЙ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ЯЗЫК, </a:t>
            </a:r>
            <a:r>
              <a:rPr sz="1400" spc="65" dirty="0">
                <a:latin typeface="Lucida Sans Unicode"/>
                <a:cs typeface="Lucida Sans Unicode"/>
              </a:rPr>
              <a:t>МАТЕМАТИКА,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ИНФОРМАТИКА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/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ФИЗИКА)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76289" y="2802150"/>
            <a:ext cx="3373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Lucida Sans Unicode"/>
                <a:cs typeface="Lucida Sans Unicode"/>
              </a:rPr>
              <a:t>БАЛЛ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АТТЕСТАТА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ПО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ПРОФИЛЬНЫМ ПРЕДМЕТАМ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НЕ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110" dirty="0">
                <a:latin typeface="Lucida Sans Unicode"/>
                <a:cs typeface="Lucida Sans Unicode"/>
              </a:rPr>
              <a:t>НИЖЕ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«4»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45152" y="3139088"/>
            <a:ext cx="4445635" cy="1943735"/>
            <a:chOff x="4645152" y="3139088"/>
            <a:chExt cx="4445635" cy="194373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7882" y="3139088"/>
              <a:ext cx="1802726" cy="18027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5152" y="4742688"/>
              <a:ext cx="339851" cy="3398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9784" y="4742688"/>
              <a:ext cx="339851" cy="3398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2036" y="4742688"/>
              <a:ext cx="339851" cy="3398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8191" y="4742688"/>
              <a:ext cx="339851" cy="3398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7395" y="4742688"/>
              <a:ext cx="339851" cy="33985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924693" y="3490060"/>
            <a:ext cx="5728335" cy="218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735"/>
              </a:lnSpc>
              <a:spcBef>
                <a:spcPts val="100"/>
              </a:spcBef>
            </a:pPr>
            <a:r>
              <a:rPr sz="4800" spc="60" dirty="0">
                <a:latin typeface="Lucida Sans Unicode"/>
                <a:cs typeface="Lucida Sans Unicode"/>
              </a:rPr>
              <a:t>УСТНОЕ</a:t>
            </a:r>
            <a:endParaRPr sz="4800">
              <a:latin typeface="Lucida Sans Unicode"/>
              <a:cs typeface="Lucida Sans Unicode"/>
            </a:endParaRPr>
          </a:p>
          <a:p>
            <a:pPr algn="ctr">
              <a:lnSpc>
                <a:spcPts val="2855"/>
              </a:lnSpc>
            </a:pPr>
            <a:r>
              <a:rPr sz="2400" spc="75" dirty="0">
                <a:latin typeface="Lucida Sans Unicode"/>
                <a:cs typeface="Lucida Sans Unicode"/>
              </a:rPr>
              <a:t>СОБЕСЕДОВАНИЕ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2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2400" spc="130" dirty="0">
                <a:latin typeface="Lucida Sans Unicode"/>
                <a:cs typeface="Lucida Sans Unicode"/>
              </a:rPr>
              <a:t>КОМИССИЯ</a:t>
            </a:r>
            <a:r>
              <a:rPr sz="2400" spc="-22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ПО</a:t>
            </a:r>
            <a:r>
              <a:rPr sz="2400" spc="-195" dirty="0">
                <a:latin typeface="Lucida Sans Unicode"/>
                <a:cs typeface="Lucida Sans Unicode"/>
              </a:rPr>
              <a:t> </a:t>
            </a:r>
            <a:r>
              <a:rPr sz="2400" spc="155" dirty="0">
                <a:latin typeface="Lucida Sans Unicode"/>
                <a:cs typeface="Lucida Sans Unicode"/>
              </a:rPr>
              <a:t>ПРИЕМУ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spc="220" dirty="0">
                <a:latin typeface="Lucida Sans Unicode"/>
                <a:cs typeface="Lucida Sans Unicode"/>
              </a:rPr>
              <a:t>В</a:t>
            </a:r>
            <a:r>
              <a:rPr sz="2400" spc="-175" dirty="0">
                <a:latin typeface="Lucida Sans Unicode"/>
                <a:cs typeface="Lucida Sans Unicode"/>
              </a:rPr>
              <a:t> </a:t>
            </a:r>
            <a:r>
              <a:rPr sz="2400" spc="-195" dirty="0">
                <a:latin typeface="Lucida Sans Unicode"/>
                <a:cs typeface="Lucida Sans Unicode"/>
              </a:rPr>
              <a:t>10</a:t>
            </a:r>
            <a:r>
              <a:rPr sz="2400" spc="-180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КЛАСС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7393" y="5083825"/>
            <a:ext cx="7875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AF50"/>
                </a:solidFill>
                <a:latin typeface="Lucida Sans Unicode"/>
                <a:cs typeface="Lucida Sans Unicode"/>
              </a:rPr>
              <a:t>(МЕДИЦИНСКИЙ</a:t>
            </a:r>
            <a:r>
              <a:rPr sz="2400" spc="-22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2400" spc="50" dirty="0">
                <a:solidFill>
                  <a:srgbClr val="00AF50"/>
                </a:solidFill>
                <a:latin typeface="Lucida Sans Unicode"/>
                <a:cs typeface="Lucida Sans Unicode"/>
              </a:rPr>
              <a:t>КЛАСС</a:t>
            </a:r>
            <a:r>
              <a:rPr sz="2400" spc="-17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2400" spc="220" dirty="0">
                <a:solidFill>
                  <a:srgbClr val="00AF50"/>
                </a:solidFill>
                <a:latin typeface="Lucida Sans Unicode"/>
                <a:cs typeface="Lucida Sans Unicode"/>
              </a:rPr>
              <a:t>В</a:t>
            </a:r>
            <a:r>
              <a:rPr sz="2400" spc="-18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2400" spc="135" dirty="0">
                <a:solidFill>
                  <a:srgbClr val="00AF50"/>
                </a:solidFill>
                <a:latin typeface="Lucida Sans Unicode"/>
                <a:cs typeface="Lucida Sans Unicode"/>
              </a:rPr>
              <a:t>МОСКОВСКОЙ</a:t>
            </a:r>
            <a:r>
              <a:rPr sz="2400" spc="-15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2400" spc="85" dirty="0">
                <a:solidFill>
                  <a:srgbClr val="00AF50"/>
                </a:solidFill>
                <a:latin typeface="Lucida Sans Unicode"/>
                <a:cs typeface="Lucida Sans Unicode"/>
              </a:rPr>
              <a:t>ШКОЛЕ)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4359" y="1743456"/>
            <a:ext cx="3160774" cy="31592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9564" y="908796"/>
            <a:ext cx="53511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60" dirty="0"/>
              <a:t>ЕСТЕСТВЕННОНАУЧНЫЙ</a:t>
            </a:r>
            <a:r>
              <a:rPr sz="2000" spc="-135" dirty="0"/>
              <a:t> </a:t>
            </a:r>
            <a:r>
              <a:rPr sz="2000" spc="90" dirty="0"/>
              <a:t>ПРЕДПРОФИЛЬ</a:t>
            </a:r>
            <a:endParaRPr sz="200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091" y="3744467"/>
            <a:ext cx="345935" cy="3474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188" y="1874520"/>
            <a:ext cx="339851" cy="3398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188" y="2810255"/>
            <a:ext cx="339851" cy="3398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504" rIns="0" bIns="0" rtlCol="0">
            <a:spAutoFit/>
          </a:bodyPr>
          <a:lstStyle/>
          <a:p>
            <a:pPr marL="1597025" marR="5080" indent="668655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006FC0"/>
                </a:solidFill>
              </a:rPr>
              <a:t>ПОДГОТОВКА</a:t>
            </a:r>
            <a:r>
              <a:rPr sz="1800" spc="-145" dirty="0">
                <a:solidFill>
                  <a:srgbClr val="006FC0"/>
                </a:solidFill>
              </a:rPr>
              <a:t> </a:t>
            </a:r>
            <a:r>
              <a:rPr sz="1800" spc="170" dirty="0">
                <a:solidFill>
                  <a:srgbClr val="006FC0"/>
                </a:solidFill>
              </a:rPr>
              <a:t>К</a:t>
            </a:r>
            <a:r>
              <a:rPr sz="1800" spc="-110" dirty="0">
                <a:solidFill>
                  <a:srgbClr val="006FC0"/>
                </a:solidFill>
              </a:rPr>
              <a:t> </a:t>
            </a:r>
            <a:r>
              <a:rPr sz="1800" spc="80" dirty="0">
                <a:solidFill>
                  <a:srgbClr val="006FC0"/>
                </a:solidFill>
              </a:rPr>
              <a:t>ОСВОЕНИЮ</a:t>
            </a:r>
            <a:r>
              <a:rPr sz="1800" spc="-150" dirty="0">
                <a:solidFill>
                  <a:srgbClr val="006FC0"/>
                </a:solidFill>
              </a:rPr>
              <a:t> </a:t>
            </a:r>
            <a:r>
              <a:rPr sz="1800" spc="-10" dirty="0">
                <a:solidFill>
                  <a:srgbClr val="006FC0"/>
                </a:solidFill>
              </a:rPr>
              <a:t>БУДУЩИХ </a:t>
            </a:r>
            <a:r>
              <a:rPr sz="1800" spc="90" dirty="0">
                <a:solidFill>
                  <a:srgbClr val="006FC0"/>
                </a:solidFill>
              </a:rPr>
              <a:t>ПРОФЕССИЙ</a:t>
            </a:r>
            <a:r>
              <a:rPr sz="1800" spc="-145" dirty="0">
                <a:solidFill>
                  <a:srgbClr val="006FC0"/>
                </a:solidFill>
              </a:rPr>
              <a:t> </a:t>
            </a:r>
            <a:r>
              <a:rPr sz="1800" spc="85" dirty="0">
                <a:solidFill>
                  <a:srgbClr val="00AF50"/>
                </a:solidFill>
              </a:rPr>
              <a:t>МЕДИЦИНСКОЙ</a:t>
            </a:r>
            <a:r>
              <a:rPr sz="1800" spc="-145" dirty="0">
                <a:solidFill>
                  <a:srgbClr val="00AF50"/>
                </a:solidFill>
              </a:rPr>
              <a:t> </a:t>
            </a:r>
            <a:r>
              <a:rPr sz="1800" spc="50" dirty="0">
                <a:solidFill>
                  <a:srgbClr val="006FC0"/>
                </a:solidFill>
              </a:rPr>
              <a:t>НАПРАВЛЕННОСТИ</a:t>
            </a:r>
            <a:endParaRPr sz="1800"/>
          </a:p>
        </p:txBody>
      </p:sp>
      <p:grpSp>
        <p:nvGrpSpPr>
          <p:cNvPr id="6" name="object 6"/>
          <p:cNvGrpSpPr/>
          <p:nvPr/>
        </p:nvGrpSpPr>
        <p:grpSpPr>
          <a:xfrm>
            <a:off x="5433072" y="2000059"/>
            <a:ext cx="1293495" cy="2439670"/>
            <a:chOff x="5433072" y="2000059"/>
            <a:chExt cx="1293495" cy="243967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3072" y="2000059"/>
              <a:ext cx="1293177" cy="1293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7847" y="3150031"/>
              <a:ext cx="1288414" cy="128911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09591" y="1930502"/>
            <a:ext cx="506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5" dirty="0">
                <a:latin typeface="Lucida Sans Unicode"/>
                <a:cs typeface="Lucida Sans Unicode"/>
              </a:rPr>
              <a:t>ВРАЧ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2277" y="2863588"/>
            <a:ext cx="12420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90" dirty="0">
                <a:latin typeface="Lucida Sans Unicode"/>
                <a:cs typeface="Lucida Sans Unicode"/>
              </a:rPr>
              <a:t>ФАРМАЦЕФТ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8628" y="4624558"/>
            <a:ext cx="28460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Lucida Sans Unicode"/>
                <a:cs typeface="Lucida Sans Unicode"/>
              </a:rPr>
              <a:t>СПЕЦИАЛИСТ</a:t>
            </a:r>
            <a:r>
              <a:rPr sz="1400" spc="120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ХИМИЧЕСКОГО, </a:t>
            </a:r>
            <a:r>
              <a:rPr sz="1400" spc="55" dirty="0">
                <a:latin typeface="Lucida Sans Unicode"/>
                <a:cs typeface="Lucida Sans Unicode"/>
              </a:rPr>
              <a:t>БИОЛОГИЧЕСКОГО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АНАЛИЗА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091" y="4689348"/>
            <a:ext cx="345935" cy="34747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430668" y="3788727"/>
            <a:ext cx="1062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35" dirty="0">
                <a:latin typeface="Lucida Sans Unicode"/>
                <a:cs typeface="Lucida Sans Unicode"/>
              </a:rPr>
              <a:t>IT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285" dirty="0">
                <a:latin typeface="Lucida Sans Unicode"/>
                <a:cs typeface="Lucida Sans Unicode"/>
              </a:rPr>
              <a:t>-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90" dirty="0">
                <a:latin typeface="Lucida Sans Unicode"/>
                <a:cs typeface="Lucida Sans Unicode"/>
              </a:rPr>
              <a:t>МЕДИК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52407" y="1782416"/>
            <a:ext cx="12719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5" dirty="0">
                <a:solidFill>
                  <a:srgbClr val="FF0000"/>
                </a:solidFill>
                <a:latin typeface="Lucida Sans Unicode"/>
                <a:cs typeface="Lucida Sans Unicode"/>
              </a:rPr>
              <a:t>ВУЗ</a:t>
            </a:r>
            <a:r>
              <a:rPr sz="1400" spc="-1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285" dirty="0">
                <a:solidFill>
                  <a:srgbClr val="FF0000"/>
                </a:solidFill>
                <a:latin typeface="Lucida Sans Unicode"/>
                <a:cs typeface="Lucida Sans Unicode"/>
              </a:rPr>
              <a:t>-</a:t>
            </a:r>
            <a:r>
              <a:rPr sz="1400" spc="-1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ПАРТЕР: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53474" y="2209137"/>
            <a:ext cx="2467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0" dirty="0">
                <a:solidFill>
                  <a:srgbClr val="00AF50"/>
                </a:solidFill>
                <a:latin typeface="Lucida Sans Unicode"/>
                <a:cs typeface="Lucida Sans Unicode"/>
              </a:rPr>
              <a:t>МГМУ</a:t>
            </a:r>
            <a:r>
              <a:rPr sz="1800" spc="-12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00AF50"/>
                </a:solidFill>
                <a:latin typeface="Lucida Sans Unicode"/>
                <a:cs typeface="Lucida Sans Unicode"/>
              </a:rPr>
              <a:t>ИМ.</a:t>
            </a:r>
            <a:r>
              <a:rPr sz="1200" spc="-7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800" spc="65" dirty="0">
                <a:solidFill>
                  <a:srgbClr val="00AF50"/>
                </a:solidFill>
                <a:latin typeface="Lucida Sans Unicode"/>
                <a:cs typeface="Lucida Sans Unicode"/>
              </a:rPr>
              <a:t>СЕЧЕНОВА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83598" y="4002905"/>
            <a:ext cx="200913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FF0000"/>
                </a:solidFill>
                <a:latin typeface="Lucida Sans Unicode"/>
                <a:cs typeface="Lucida Sans Unicode"/>
              </a:rPr>
              <a:t>КОЛЛЕДЖ</a:t>
            </a:r>
            <a:r>
              <a:rPr sz="1400"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285" dirty="0">
                <a:solidFill>
                  <a:srgbClr val="FF0000"/>
                </a:solidFill>
                <a:latin typeface="Lucida Sans Unicode"/>
                <a:cs typeface="Lucida Sans Unicode"/>
              </a:rPr>
              <a:t>-</a:t>
            </a:r>
            <a:r>
              <a:rPr sz="1400" spc="-1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ПАРТНЕР: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01202" y="4431149"/>
            <a:ext cx="37731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95"/>
              </a:spcBef>
            </a:pPr>
            <a:r>
              <a:rPr sz="1600" spc="90" dirty="0">
                <a:solidFill>
                  <a:srgbClr val="00AF50"/>
                </a:solidFill>
                <a:latin typeface="Lucida Sans Unicode"/>
                <a:cs typeface="Lucida Sans Unicode"/>
              </a:rPr>
              <a:t>МОСКОВСКИЙ</a:t>
            </a:r>
            <a:r>
              <a:rPr sz="1600" spc="-6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Lucida Sans Unicode"/>
                <a:cs typeface="Lucida Sans Unicode"/>
              </a:rPr>
              <a:t>ГОСУДАРСТВЕННЫЙ </a:t>
            </a:r>
            <a:r>
              <a:rPr sz="1600" spc="60" dirty="0">
                <a:solidFill>
                  <a:srgbClr val="00AF50"/>
                </a:solidFill>
                <a:latin typeface="Lucida Sans Unicode"/>
                <a:cs typeface="Lucida Sans Unicode"/>
              </a:rPr>
              <a:t>ОБРАЗОВАТЕЛЬНЫЙ</a:t>
            </a:r>
            <a:r>
              <a:rPr sz="1600" spc="-3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00AF50"/>
                </a:solidFill>
                <a:latin typeface="Lucida Sans Unicode"/>
                <a:cs typeface="Lucida Sans Unicode"/>
              </a:rPr>
              <a:t>КОМПЛЕКС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82228" y="2869691"/>
            <a:ext cx="1011935" cy="10119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816" y="2631948"/>
            <a:ext cx="339851" cy="339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504" rIns="0" bIns="0" rtlCol="0">
            <a:spAutoFit/>
          </a:bodyPr>
          <a:lstStyle/>
          <a:p>
            <a:pPr marL="155321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006FC0"/>
                </a:solidFill>
              </a:rPr>
              <a:t>ОСОБЕННОСТИ</a:t>
            </a:r>
            <a:r>
              <a:rPr sz="1800" spc="15" dirty="0">
                <a:solidFill>
                  <a:srgbClr val="006FC0"/>
                </a:solidFill>
              </a:rPr>
              <a:t> </a:t>
            </a:r>
            <a:r>
              <a:rPr sz="1800" spc="70" dirty="0">
                <a:solidFill>
                  <a:srgbClr val="006FC0"/>
                </a:solidFill>
              </a:rPr>
              <a:t>ОБРАЗОВАТЕЛЬНОЙ</a:t>
            </a:r>
            <a:r>
              <a:rPr sz="1800" dirty="0">
                <a:solidFill>
                  <a:srgbClr val="006FC0"/>
                </a:solidFill>
              </a:rPr>
              <a:t> </a:t>
            </a:r>
            <a:r>
              <a:rPr sz="1800" spc="125" dirty="0">
                <a:solidFill>
                  <a:srgbClr val="006FC0"/>
                </a:solidFill>
              </a:rPr>
              <a:t>ПРОГРАММЫ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046133" y="1386358"/>
            <a:ext cx="1485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latin typeface="Lucida Sans Unicode"/>
                <a:cs typeface="Lucida Sans Unicode"/>
              </a:rPr>
              <a:t>УЧЕБНЫЙ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ПЛАН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4564" y="1912188"/>
            <a:ext cx="2383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0" dirty="0">
                <a:solidFill>
                  <a:srgbClr val="00AF50"/>
                </a:solidFill>
                <a:latin typeface="Lucida Sans Unicode"/>
                <a:cs typeface="Lucida Sans Unicode"/>
              </a:rPr>
              <a:t>УГЛУБЛЕННОЕ</a:t>
            </a:r>
            <a:r>
              <a:rPr sz="1400" spc="9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00AF50"/>
                </a:solidFill>
                <a:latin typeface="Lucida Sans Unicode"/>
                <a:cs typeface="Lucida Sans Unicode"/>
              </a:rPr>
              <a:t>ИЗУЧЕНИЕ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3816" y="1874520"/>
            <a:ext cx="10274935" cy="1987550"/>
            <a:chOff x="813816" y="1874520"/>
            <a:chExt cx="10274935" cy="19875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39" y="1874520"/>
              <a:ext cx="943355" cy="19705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16" y="2104644"/>
              <a:ext cx="10274807" cy="5196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816" y="3078480"/>
              <a:ext cx="339851" cy="3398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816" y="3521964"/>
              <a:ext cx="339851" cy="3398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41909" y="2685341"/>
            <a:ext cx="2330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latin typeface="Lucida Sans Unicode"/>
                <a:cs typeface="Lucida Sans Unicode"/>
              </a:rPr>
              <a:t>МАТЕМАТИКА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8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ЧАСОВ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5460" y="3139734"/>
            <a:ext cx="15576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00" dirty="0">
                <a:latin typeface="Lucida Sans Unicode"/>
                <a:cs typeface="Lucida Sans Unicode"/>
              </a:rPr>
              <a:t>ХИМИЯ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2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ЧАСА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1857" y="3593770"/>
            <a:ext cx="188213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0" dirty="0">
                <a:latin typeface="Lucida Sans Unicode"/>
                <a:cs typeface="Lucida Sans Unicode"/>
              </a:rPr>
              <a:t>БИОЛОГИЯ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3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ЧАСА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508" y="4386072"/>
            <a:ext cx="339851" cy="33985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1224" y="4855464"/>
            <a:ext cx="339851" cy="3413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747" y="5324855"/>
            <a:ext cx="339851" cy="33985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224" y="5794248"/>
            <a:ext cx="339851" cy="33985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172110" y="4439516"/>
            <a:ext cx="5687695" cy="184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Lucida Sans Unicode"/>
                <a:cs typeface="Lucida Sans Unicode"/>
              </a:rPr>
              <a:t>ИНДИВИДУАЛЬНЫЙ</a:t>
            </a:r>
            <a:r>
              <a:rPr sz="1400" spc="14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ПРОЕКТ</a:t>
            </a:r>
            <a:endParaRPr sz="1400">
              <a:latin typeface="Lucida Sans Unicode"/>
              <a:cs typeface="Lucida Sans Unicode"/>
            </a:endParaRPr>
          </a:p>
          <a:p>
            <a:pPr marL="21590" marR="944880" indent="-9525">
              <a:lnSpc>
                <a:spcPct val="212000"/>
              </a:lnSpc>
              <a:spcBef>
                <a:spcPts val="145"/>
              </a:spcBef>
            </a:pPr>
            <a:r>
              <a:rPr sz="1400" dirty="0">
                <a:latin typeface="Lucida Sans Unicode"/>
                <a:cs typeface="Lucida Sans Unicode"/>
              </a:rPr>
              <a:t>СУББОТЫ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МОСКОВСКОГО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ШКОЛЬНИКА ПРЕДПРОФЕССИОНАЛЬНЫЙ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110" dirty="0">
                <a:latin typeface="Lucida Sans Unicode"/>
                <a:cs typeface="Lucida Sans Unicode"/>
              </a:rPr>
              <a:t>ЭКЗАМЕН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135" dirty="0">
                <a:latin typeface="Lucida Sans Unicode"/>
                <a:cs typeface="Lucida Sans Unicode"/>
              </a:rPr>
              <a:t>В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45" dirty="0">
                <a:latin typeface="Lucida Sans Unicode"/>
                <a:cs typeface="Lucida Sans Unicode"/>
              </a:rPr>
              <a:t>11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КЛАССЕ</a:t>
            </a:r>
            <a:endParaRPr sz="1400">
              <a:latin typeface="Lucida Sans Unicode"/>
              <a:cs typeface="Lucida Sans Unicode"/>
            </a:endParaRPr>
          </a:p>
          <a:p>
            <a:pPr marL="64135" marR="5080">
              <a:lnSpc>
                <a:spcPct val="100000"/>
              </a:lnSpc>
              <a:spcBef>
                <a:spcPts val="2020"/>
              </a:spcBef>
            </a:pPr>
            <a:r>
              <a:rPr sz="1400" dirty="0">
                <a:latin typeface="Lucida Sans Unicode"/>
                <a:cs typeface="Lucida Sans Unicode"/>
              </a:rPr>
              <a:t>С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245" dirty="0">
                <a:latin typeface="Lucida Sans Unicode"/>
                <a:cs typeface="Lucida Sans Unicode"/>
              </a:rPr>
              <a:t>11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КЛАССА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ПРОХОЖДЕНИЕ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УНИВЕРСИТЕТСКОЙ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ПРАКТИКИ, </a:t>
            </a:r>
            <a:r>
              <a:rPr sz="1400" dirty="0">
                <a:latin typeface="Lucida Sans Unicode"/>
                <a:cs typeface="Lucida Sans Unicode"/>
              </a:rPr>
              <a:t>УЧАСТИЕ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135" dirty="0">
                <a:latin typeface="Lucida Sans Unicode"/>
                <a:cs typeface="Lucida Sans Unicode"/>
              </a:rPr>
              <a:t>В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СПЕЦИАЛИЗИРОВАННЫХ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КОНФЕРЕНЦИЯХ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55380" y="4131564"/>
            <a:ext cx="2388107" cy="238658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053555" y="1919053"/>
            <a:ext cx="2025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solidFill>
                  <a:srgbClr val="00AF50"/>
                </a:solidFill>
                <a:latin typeface="Lucida Sans Unicode"/>
                <a:cs typeface="Lucida Sans Unicode"/>
              </a:rPr>
              <a:t>ПРОФИЛЬНЫЕ</a:t>
            </a:r>
            <a:r>
              <a:rPr sz="1400" spc="-11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00AF50"/>
                </a:solidFill>
                <a:latin typeface="Lucida Sans Unicode"/>
                <a:cs typeface="Lucida Sans Unicode"/>
              </a:rPr>
              <a:t>КУРСЫ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96970" y="2593058"/>
            <a:ext cx="41471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0" dirty="0">
                <a:latin typeface="Lucida Sans Unicode"/>
                <a:cs typeface="Lucida Sans Unicode"/>
              </a:rPr>
              <a:t>АКТУАЛЬНЫЕ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ВОПРОСЫ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ХИМИИ,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35" dirty="0">
                <a:latin typeface="Lucida Sans Unicode"/>
                <a:cs typeface="Lucida Sans Unicode"/>
              </a:rPr>
              <a:t>БИОЛОГИИ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95059" y="2606040"/>
            <a:ext cx="236220" cy="1035050"/>
            <a:chOff x="6195059" y="2606040"/>
            <a:chExt cx="236220" cy="103505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9" y="2606040"/>
              <a:ext cx="236219" cy="2362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9" y="3023616"/>
              <a:ext cx="236219" cy="2362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9" y="3404628"/>
              <a:ext cx="236219" cy="23620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819426" y="3006543"/>
            <a:ext cx="3547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5" dirty="0">
                <a:latin typeface="Lucida Sans Unicode"/>
                <a:cs typeface="Lucida Sans Unicode"/>
              </a:rPr>
              <a:t>МЕТОДЫ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РЕШЕНИЯ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ЗАДАЧ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ПО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95" dirty="0">
                <a:latin typeface="Lucida Sans Unicode"/>
                <a:cs typeface="Lucida Sans Unicode"/>
              </a:rPr>
              <a:t>ХИМИИ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19426" y="3388118"/>
            <a:ext cx="38220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latin typeface="Lucida Sans Unicode"/>
                <a:cs typeface="Lucida Sans Unicode"/>
              </a:rPr>
              <a:t>БИОЛОГИЧЕСКИЙ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ЭКСПЕРИМЕНТАРИУМ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" y="2112264"/>
            <a:ext cx="339851" cy="3398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95286" y="527980"/>
            <a:ext cx="4385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006FC0"/>
                </a:solidFill>
                <a:latin typeface="Lucida Sans Unicode"/>
                <a:cs typeface="Lucida Sans Unicode"/>
              </a:rPr>
              <a:t>УСЛОВИЯ</a:t>
            </a:r>
            <a:r>
              <a:rPr sz="1800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ПОСТУПЛЕНИЯ</a:t>
            </a:r>
            <a:r>
              <a:rPr sz="1800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165" dirty="0">
                <a:solidFill>
                  <a:srgbClr val="006FC0"/>
                </a:solidFill>
                <a:latin typeface="Lucida Sans Unicode"/>
                <a:cs typeface="Lucida Sans Unicode"/>
              </a:rPr>
              <a:t>В</a:t>
            </a:r>
            <a:r>
              <a:rPr sz="1800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-150" dirty="0">
                <a:solidFill>
                  <a:srgbClr val="006FC0"/>
                </a:solidFill>
                <a:latin typeface="Lucida Sans Unicode"/>
                <a:cs typeface="Lucida Sans Unicode"/>
              </a:rPr>
              <a:t>10</a:t>
            </a:r>
            <a:r>
              <a:rPr sz="1800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КЛАСС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5654" y="1223518"/>
            <a:ext cx="1437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95" dirty="0">
                <a:solidFill>
                  <a:srgbClr val="00AF50"/>
                </a:solidFill>
                <a:latin typeface="Lucida Sans Unicode"/>
                <a:cs typeface="Lucida Sans Unicode"/>
              </a:rPr>
              <a:t>ВНЕ</a:t>
            </a:r>
            <a:r>
              <a:rPr sz="1400" spc="-12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00AF50"/>
                </a:solidFill>
                <a:latin typeface="Lucida Sans Unicode"/>
                <a:cs typeface="Lucida Sans Unicode"/>
              </a:rPr>
              <a:t>КОНКУРСА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9916" y="1218703"/>
            <a:ext cx="904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solidFill>
                  <a:srgbClr val="FF0000"/>
                </a:solidFill>
                <a:latin typeface="Lucida Sans Unicode"/>
                <a:cs typeface="Lucida Sans Unicode"/>
              </a:rPr>
              <a:t>КОНКУРС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3816" y="1196339"/>
            <a:ext cx="9546590" cy="3775710"/>
            <a:chOff x="813816" y="1196339"/>
            <a:chExt cx="9546590" cy="37757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39" y="1196339"/>
              <a:ext cx="943355" cy="2090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16" y="1424940"/>
              <a:ext cx="9546335" cy="519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3350" y="3168767"/>
              <a:ext cx="1802658" cy="18026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980" y="2833116"/>
              <a:ext cx="339851" cy="3398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76176" y="2050055"/>
            <a:ext cx="31648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5"/>
              </a:spcBef>
            </a:pPr>
            <a:r>
              <a:rPr sz="1400" spc="10" dirty="0">
                <a:latin typeface="Lucida Sans Unicode"/>
                <a:cs typeface="Lucida Sans Unicode"/>
              </a:rPr>
              <a:t>ПОБЕДИТЕЛИ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ПРИЗЕРЫ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ВОШ</a:t>
            </a:r>
            <a:r>
              <a:rPr sz="1400" spc="500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120" dirty="0">
                <a:latin typeface="Lucida Sans Unicode"/>
                <a:cs typeface="Lucida Sans Unicode"/>
              </a:rPr>
              <a:t>МОШ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(ПРОФИЛЬНЫЙ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ПРЕДМЕТ)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4750" y="2802150"/>
            <a:ext cx="20262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Lucida Sans Unicode"/>
                <a:cs typeface="Lucida Sans Unicode"/>
              </a:rPr>
              <a:t>АТТЕСТАТ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ЗА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9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КЛАСС</a:t>
            </a:r>
            <a:endParaRPr sz="1400">
              <a:latin typeface="Lucida Sans Unicode"/>
              <a:cs typeface="Lucida Sans Unicode"/>
            </a:endParaRPr>
          </a:p>
          <a:p>
            <a:pPr marL="40005" algn="ctr">
              <a:lnSpc>
                <a:spcPct val="100000"/>
              </a:lnSpc>
            </a:pPr>
            <a:r>
              <a:rPr sz="1400" dirty="0">
                <a:latin typeface="Lucida Sans Unicode"/>
                <a:cs typeface="Lucida Sans Unicode"/>
              </a:rPr>
              <a:t>«С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ОТЛИЧИЕМ»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38671" y="2112264"/>
            <a:ext cx="340360" cy="1056640"/>
            <a:chOff x="6138671" y="2112264"/>
            <a:chExt cx="340360" cy="105664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671" y="2112264"/>
              <a:ext cx="339851" cy="3398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671" y="2828544"/>
              <a:ext cx="339851" cy="33985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676289" y="1952327"/>
            <a:ext cx="40868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105" dirty="0">
                <a:latin typeface="Lucida Sans Unicode"/>
                <a:cs typeface="Lucida Sans Unicode"/>
              </a:rPr>
              <a:t>СУММА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БАЛЛОВ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ПО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100" dirty="0">
                <a:latin typeface="Lucida Sans Unicode"/>
                <a:cs typeface="Lucida Sans Unicode"/>
              </a:rPr>
              <a:t>ТРЕМ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ПРЕДМЕТАМ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ОГЭ </a:t>
            </a:r>
            <a:r>
              <a:rPr sz="1400" spc="75" dirty="0">
                <a:latin typeface="Lucida Sans Unicode"/>
                <a:cs typeface="Lucida Sans Unicode"/>
              </a:rPr>
              <a:t>НЕ</a:t>
            </a:r>
            <a:r>
              <a:rPr sz="1400" spc="10" dirty="0">
                <a:latin typeface="Lucida Sans Unicode"/>
                <a:cs typeface="Lucida Sans Unicode"/>
              </a:rPr>
              <a:t> </a:t>
            </a:r>
            <a:r>
              <a:rPr sz="1400" spc="120" dirty="0">
                <a:latin typeface="Lucida Sans Unicode"/>
                <a:cs typeface="Lucida Sans Unicode"/>
              </a:rPr>
              <a:t>МЕНЕЕ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12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БАЛЛОВ</a:t>
            </a:r>
            <a:r>
              <a:rPr sz="1400" spc="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(РУССКИЙ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ЯЗЫК, </a:t>
            </a:r>
            <a:r>
              <a:rPr sz="1400" spc="65" dirty="0">
                <a:latin typeface="Lucida Sans Unicode"/>
                <a:cs typeface="Lucida Sans Unicode"/>
              </a:rPr>
              <a:t>МАТЕМАТИКА,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100" dirty="0">
                <a:latin typeface="Lucida Sans Unicode"/>
                <a:cs typeface="Lucida Sans Unicode"/>
              </a:rPr>
              <a:t>ХИМИЯ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/ </a:t>
            </a:r>
            <a:r>
              <a:rPr sz="1400" spc="-10" dirty="0">
                <a:latin typeface="Lucida Sans Unicode"/>
                <a:cs typeface="Lucida Sans Unicode"/>
              </a:rPr>
              <a:t>БИОЛОГИЯ)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76289" y="2802150"/>
            <a:ext cx="3373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Lucida Sans Unicode"/>
                <a:cs typeface="Lucida Sans Unicode"/>
              </a:rPr>
              <a:t>БАЛЛ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АТТЕСТАТА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ПО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ПРОФИЛЬНЫМ ПРЕДМЕТАМ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НЕ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110" dirty="0">
                <a:latin typeface="Lucida Sans Unicode"/>
                <a:cs typeface="Lucida Sans Unicode"/>
              </a:rPr>
              <a:t>НИЖЕ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«4»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45152" y="3139088"/>
            <a:ext cx="4445635" cy="1943735"/>
            <a:chOff x="4645152" y="3139088"/>
            <a:chExt cx="4445635" cy="194373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7882" y="3139088"/>
              <a:ext cx="1802726" cy="18027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5152" y="4742688"/>
              <a:ext cx="339851" cy="3398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9784" y="4742688"/>
              <a:ext cx="339851" cy="3398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2036" y="4742688"/>
              <a:ext cx="339851" cy="3398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8191" y="4742688"/>
              <a:ext cx="339851" cy="3398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7395" y="4742688"/>
              <a:ext cx="339851" cy="33985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924693" y="3490060"/>
            <a:ext cx="5728335" cy="218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735"/>
              </a:lnSpc>
              <a:spcBef>
                <a:spcPts val="100"/>
              </a:spcBef>
            </a:pPr>
            <a:r>
              <a:rPr sz="4800" spc="60" dirty="0">
                <a:latin typeface="Lucida Sans Unicode"/>
                <a:cs typeface="Lucida Sans Unicode"/>
              </a:rPr>
              <a:t>УСТНОЕ</a:t>
            </a:r>
            <a:endParaRPr sz="4800">
              <a:latin typeface="Lucida Sans Unicode"/>
              <a:cs typeface="Lucida Sans Unicode"/>
            </a:endParaRPr>
          </a:p>
          <a:p>
            <a:pPr algn="ctr">
              <a:lnSpc>
                <a:spcPts val="2855"/>
              </a:lnSpc>
            </a:pPr>
            <a:r>
              <a:rPr sz="2400" spc="75" dirty="0">
                <a:latin typeface="Lucida Sans Unicode"/>
                <a:cs typeface="Lucida Sans Unicode"/>
              </a:rPr>
              <a:t>СОБЕСЕДОВАНИЕ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2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2400" spc="130" dirty="0">
                <a:latin typeface="Lucida Sans Unicode"/>
                <a:cs typeface="Lucida Sans Unicode"/>
              </a:rPr>
              <a:t>КОМИССИЯ</a:t>
            </a:r>
            <a:r>
              <a:rPr sz="2400" spc="-22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ПО</a:t>
            </a:r>
            <a:r>
              <a:rPr sz="2400" spc="-195" dirty="0">
                <a:latin typeface="Lucida Sans Unicode"/>
                <a:cs typeface="Lucida Sans Unicode"/>
              </a:rPr>
              <a:t> </a:t>
            </a:r>
            <a:r>
              <a:rPr sz="2400" spc="155" dirty="0">
                <a:latin typeface="Lucida Sans Unicode"/>
                <a:cs typeface="Lucida Sans Unicode"/>
              </a:rPr>
              <a:t>ПРИЕМУ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spc="220" dirty="0">
                <a:latin typeface="Lucida Sans Unicode"/>
                <a:cs typeface="Lucida Sans Unicode"/>
              </a:rPr>
              <a:t>В</a:t>
            </a:r>
            <a:r>
              <a:rPr sz="2400" spc="-175" dirty="0">
                <a:latin typeface="Lucida Sans Unicode"/>
                <a:cs typeface="Lucida Sans Unicode"/>
              </a:rPr>
              <a:t> </a:t>
            </a:r>
            <a:r>
              <a:rPr sz="2400" spc="-195" dirty="0">
                <a:latin typeface="Lucida Sans Unicode"/>
                <a:cs typeface="Lucida Sans Unicode"/>
              </a:rPr>
              <a:t>10</a:t>
            </a:r>
            <a:r>
              <a:rPr sz="2400" spc="-180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КЛАСС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568" y="4185662"/>
            <a:ext cx="48850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215" marR="5080" indent="-1073150">
              <a:lnSpc>
                <a:spcPct val="150000"/>
              </a:lnSpc>
              <a:spcBef>
                <a:spcPts val="100"/>
              </a:spcBef>
            </a:pPr>
            <a:r>
              <a:rPr spc="75" dirty="0"/>
              <a:t>НОРМАТИВНО-</a:t>
            </a:r>
            <a:r>
              <a:rPr spc="130" dirty="0"/>
              <a:t>ПРАВОВОЕ </a:t>
            </a:r>
            <a:r>
              <a:rPr spc="125" dirty="0"/>
              <a:t>ОБЕСПЕЧЕНИЕ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2707" y="960120"/>
            <a:ext cx="2595371" cy="25953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5" name="object 5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7861" y="4787757"/>
            <a:ext cx="8587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9900"/>
                </a:solidFill>
                <a:latin typeface="Lucida Sans Unicode"/>
                <a:cs typeface="Lucida Sans Unicode"/>
              </a:rPr>
              <a:t>(СОЦИАЛЬНО-</a:t>
            </a:r>
            <a:r>
              <a:rPr sz="2000" spc="120" dirty="0">
                <a:solidFill>
                  <a:srgbClr val="FF9900"/>
                </a:solidFill>
                <a:latin typeface="Lucida Sans Unicode"/>
                <a:cs typeface="Lucida Sans Unicode"/>
              </a:rPr>
              <a:t>ЭКОНОМИЧЕСКИЙ</a:t>
            </a:r>
            <a:r>
              <a:rPr sz="2000" spc="-160" dirty="0">
                <a:solidFill>
                  <a:srgbClr val="FF9900"/>
                </a:solidFill>
                <a:latin typeface="Lucida Sans Unicode"/>
                <a:cs typeface="Lucida Sans Unicode"/>
              </a:rPr>
              <a:t> </a:t>
            </a:r>
            <a:r>
              <a:rPr sz="2000" spc="50" dirty="0">
                <a:solidFill>
                  <a:srgbClr val="FF9900"/>
                </a:solidFill>
                <a:latin typeface="Lucida Sans Unicode"/>
                <a:cs typeface="Lucida Sans Unicode"/>
              </a:rPr>
              <a:t>КЛАСС</a:t>
            </a:r>
            <a:r>
              <a:rPr sz="2000" spc="-130" dirty="0">
                <a:solidFill>
                  <a:srgbClr val="FF990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9900"/>
                </a:solidFill>
                <a:latin typeface="Lucida Sans Unicode"/>
                <a:cs typeface="Lucida Sans Unicode"/>
              </a:rPr>
              <a:t>С</a:t>
            </a:r>
            <a:r>
              <a:rPr sz="2000" spc="-110" dirty="0">
                <a:solidFill>
                  <a:srgbClr val="FF9900"/>
                </a:solidFill>
                <a:latin typeface="Lucida Sans Unicode"/>
                <a:cs typeface="Lucida Sans Unicode"/>
              </a:rPr>
              <a:t> </a:t>
            </a:r>
            <a:r>
              <a:rPr sz="2000" spc="140" dirty="0">
                <a:solidFill>
                  <a:srgbClr val="FF9900"/>
                </a:solidFill>
                <a:latin typeface="Lucida Sans Unicode"/>
                <a:cs typeface="Lucida Sans Unicode"/>
              </a:rPr>
              <a:t>ПРАВОВЫМ</a:t>
            </a:r>
            <a:r>
              <a:rPr sz="2000" spc="-145" dirty="0">
                <a:solidFill>
                  <a:srgbClr val="FF9900"/>
                </a:solidFill>
                <a:latin typeface="Lucida Sans Unicode"/>
                <a:cs typeface="Lucida Sans Unicode"/>
              </a:rPr>
              <a:t> </a:t>
            </a:r>
            <a:r>
              <a:rPr sz="2000" spc="105" dirty="0">
                <a:solidFill>
                  <a:srgbClr val="FF9900"/>
                </a:solidFill>
                <a:latin typeface="Lucida Sans Unicode"/>
                <a:cs typeface="Lucida Sans Unicode"/>
              </a:rPr>
              <a:t>БЛОКОМ)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4315" y="2164079"/>
            <a:ext cx="1790699" cy="17906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7584" y="908796"/>
            <a:ext cx="6555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0" dirty="0"/>
              <a:t>СОЦИАЛЬНО</a:t>
            </a:r>
            <a:r>
              <a:rPr sz="2000" spc="-165" dirty="0"/>
              <a:t> </a:t>
            </a:r>
            <a:r>
              <a:rPr sz="2000" spc="-409" dirty="0"/>
              <a:t>-</a:t>
            </a:r>
            <a:r>
              <a:rPr sz="2000" spc="-120" dirty="0"/>
              <a:t> </a:t>
            </a:r>
            <a:r>
              <a:rPr sz="2000" spc="120" dirty="0"/>
              <a:t>ЭКОНОМИЧЕСКИЙ</a:t>
            </a:r>
            <a:r>
              <a:rPr sz="2000" spc="-175" dirty="0"/>
              <a:t> </a:t>
            </a:r>
            <a:r>
              <a:rPr sz="2000" spc="90" dirty="0"/>
              <a:t>ПРЕДПРОФИЛЬ</a:t>
            </a:r>
            <a:endParaRPr sz="20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C2829C-9366-457D-9C4D-3D4A70D47B05}"/>
              </a:ext>
            </a:extLst>
          </p:cNvPr>
          <p:cNvSpPr/>
          <p:nvPr/>
        </p:nvSpPr>
        <p:spPr>
          <a:xfrm>
            <a:off x="5791200" y="5118592"/>
            <a:ext cx="6096000" cy="17958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Опубликовано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Наш канал </a:t>
            </a:r>
            <a:r>
              <a:rPr lang="ru-RU" sz="1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Завуч_Директор_Советник</a:t>
            </a: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                                        </a:t>
            </a:r>
            <a:b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18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t.me/zam_dir"/>
              </a:rPr>
              <a:t>https://t.me/zam_dir</a:t>
            </a: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                                      </a:t>
            </a:r>
            <a:b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Сообщество в ВК </a:t>
            </a:r>
            <a:r>
              <a:rPr lang="ru-RU" sz="18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vk.com/deputy_director"/>
              </a:rPr>
              <a:t>https://vk.com/deputy_director</a:t>
            </a: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</a:t>
            </a:r>
            <a:b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504" rIns="0" bIns="0" rtlCol="0">
            <a:spAutoFit/>
          </a:bodyPr>
          <a:lstStyle/>
          <a:p>
            <a:pPr marL="2472055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006FC0"/>
                </a:solidFill>
              </a:rPr>
              <a:t>ПОДГОТОВКА</a:t>
            </a:r>
            <a:r>
              <a:rPr sz="1800" spc="-145" dirty="0">
                <a:solidFill>
                  <a:srgbClr val="006FC0"/>
                </a:solidFill>
              </a:rPr>
              <a:t> </a:t>
            </a:r>
            <a:r>
              <a:rPr sz="1800" spc="55" dirty="0">
                <a:solidFill>
                  <a:srgbClr val="006FC0"/>
                </a:solidFill>
              </a:rPr>
              <a:t>ПО</a:t>
            </a:r>
            <a:r>
              <a:rPr sz="1800" spc="-135" dirty="0">
                <a:solidFill>
                  <a:srgbClr val="006FC0"/>
                </a:solidFill>
              </a:rPr>
              <a:t> </a:t>
            </a:r>
            <a:r>
              <a:rPr sz="1800" spc="85" dirty="0">
                <a:solidFill>
                  <a:srgbClr val="006FC0"/>
                </a:solidFill>
              </a:rPr>
              <a:t>НАПРАВЛЕНИЯМ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5433072" y="2000059"/>
            <a:ext cx="1293495" cy="2439670"/>
            <a:chOff x="5433072" y="2000059"/>
            <a:chExt cx="1293495" cy="2439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3072" y="2000059"/>
              <a:ext cx="1293177" cy="1293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7847" y="3150031"/>
              <a:ext cx="1288414" cy="128911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31144" y="1944557"/>
            <a:ext cx="2647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latin typeface="Lucida Sans Unicode"/>
                <a:cs typeface="Lucida Sans Unicode"/>
              </a:rPr>
              <a:t>УПРАВЛЕНИЕ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ПЕРСОНАЛОМ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1789" y="2879783"/>
            <a:ext cx="14185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90" dirty="0">
                <a:latin typeface="Lucida Sans Unicode"/>
                <a:cs typeface="Lucida Sans Unicode"/>
              </a:rPr>
              <a:t>МЕНЕДЖМЕНТ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2569" y="4785539"/>
            <a:ext cx="2889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Lucida Sans Unicode"/>
                <a:cs typeface="Lucida Sans Unicode"/>
              </a:rPr>
              <a:t>БЕЗОПАСНОСТЬ</a:t>
            </a:r>
            <a:r>
              <a:rPr sz="1400" spc="-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1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АНАЛИТИКА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091" y="4689348"/>
            <a:ext cx="345935" cy="3474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109491" y="3821179"/>
            <a:ext cx="1721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latin typeface="Lucida Sans Unicode"/>
                <a:cs typeface="Lucida Sans Unicode"/>
              </a:rPr>
              <a:t>ЮРИСПРУДЕНЦИЯ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15503" y="1508098"/>
            <a:ext cx="3545204" cy="1275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8700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solidFill>
                  <a:srgbClr val="FF0000"/>
                </a:solidFill>
                <a:latin typeface="Lucida Sans Unicode"/>
                <a:cs typeface="Lucida Sans Unicode"/>
              </a:rPr>
              <a:t>ВУЗЫ</a:t>
            </a:r>
            <a:r>
              <a:rPr sz="1400" spc="1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ПАРТЕРЫ:</a:t>
            </a:r>
            <a:endParaRPr sz="1400">
              <a:latin typeface="Lucida Sans Unicode"/>
              <a:cs typeface="Lucida Sans Unicode"/>
            </a:endParaRPr>
          </a:p>
          <a:p>
            <a:pPr marL="12700" marR="5080" indent="1554480">
              <a:lnSpc>
                <a:spcPct val="100000"/>
              </a:lnSpc>
              <a:spcBef>
                <a:spcPts val="1675"/>
              </a:spcBef>
            </a:pPr>
            <a:r>
              <a:rPr sz="1800" spc="-25" dirty="0">
                <a:solidFill>
                  <a:srgbClr val="00AF50"/>
                </a:solidFill>
                <a:latin typeface="Lucida Sans Unicode"/>
                <a:cs typeface="Lucida Sans Unicode"/>
              </a:rPr>
              <a:t>ГУУ </a:t>
            </a:r>
            <a:r>
              <a:rPr sz="1800" spc="90" dirty="0">
                <a:solidFill>
                  <a:srgbClr val="00AF50"/>
                </a:solidFill>
                <a:latin typeface="Lucida Sans Unicode"/>
                <a:cs typeface="Lucida Sans Unicode"/>
              </a:rPr>
              <a:t>ФИНАНСОВЫЙ</a:t>
            </a:r>
            <a:r>
              <a:rPr sz="1800" spc="-12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800" spc="40" dirty="0">
                <a:solidFill>
                  <a:srgbClr val="00AF50"/>
                </a:solidFill>
                <a:latin typeface="Lucida Sans Unicode"/>
                <a:cs typeface="Lucida Sans Unicode"/>
              </a:rPr>
              <a:t>УНИВЕРСИТЕТ</a:t>
            </a:r>
            <a:endParaRPr sz="1800">
              <a:latin typeface="Lucida Sans Unicode"/>
              <a:cs typeface="Lucida Sans Unicode"/>
            </a:endParaRPr>
          </a:p>
          <a:p>
            <a:pPr marL="300355">
              <a:lnSpc>
                <a:spcPct val="100000"/>
              </a:lnSpc>
            </a:pPr>
            <a:r>
              <a:rPr sz="1800" spc="85" dirty="0">
                <a:solidFill>
                  <a:srgbClr val="00AF50"/>
                </a:solidFill>
                <a:latin typeface="Lucida Sans Unicode"/>
                <a:cs typeface="Lucida Sans Unicode"/>
              </a:rPr>
              <a:t>ПРИ</a:t>
            </a:r>
            <a:r>
              <a:rPr sz="1800" spc="-12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>
                <a:solidFill>
                  <a:srgbClr val="00AF50"/>
                </a:solidFill>
                <a:latin typeface="Lucida Sans Unicode"/>
                <a:cs typeface="Lucida Sans Unicode"/>
              </a:rPr>
              <a:t>ПРАВИТЕЛЬСТВЕ</a:t>
            </a:r>
            <a:r>
              <a:rPr sz="1800" spc="-10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800" spc="200" dirty="0">
                <a:solidFill>
                  <a:srgbClr val="00AF50"/>
                </a:solidFill>
                <a:latin typeface="Lucida Sans Unicode"/>
                <a:cs typeface="Lucida Sans Unicode"/>
              </a:rPr>
              <a:t>РФ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01202" y="4002905"/>
            <a:ext cx="37731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FF0000"/>
                </a:solidFill>
                <a:latin typeface="Lucida Sans Unicode"/>
                <a:cs typeface="Lucida Sans Unicode"/>
              </a:rPr>
              <a:t>КОЛЛЕДЖ</a:t>
            </a:r>
            <a:r>
              <a:rPr sz="1400"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285" dirty="0">
                <a:solidFill>
                  <a:srgbClr val="FF0000"/>
                </a:solidFill>
                <a:latin typeface="Lucida Sans Unicode"/>
                <a:cs typeface="Lucida Sans Unicode"/>
              </a:rPr>
              <a:t>-</a:t>
            </a:r>
            <a:r>
              <a:rPr sz="1400" spc="-1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ПАРТНЕР:</a:t>
            </a:r>
            <a:endParaRPr sz="14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  <a:spcBef>
                <a:spcPts val="1685"/>
              </a:spcBef>
            </a:pPr>
            <a:r>
              <a:rPr sz="1600" spc="90" dirty="0">
                <a:solidFill>
                  <a:srgbClr val="00AF50"/>
                </a:solidFill>
                <a:latin typeface="Lucida Sans Unicode"/>
                <a:cs typeface="Lucida Sans Unicode"/>
              </a:rPr>
              <a:t>МОСКОВСКИЙ</a:t>
            </a:r>
            <a:r>
              <a:rPr sz="1600" spc="-6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Lucida Sans Unicode"/>
                <a:cs typeface="Lucida Sans Unicode"/>
              </a:rPr>
              <a:t>ГОСУДАРСТВЕННЫЙ </a:t>
            </a:r>
            <a:r>
              <a:rPr sz="1600" spc="60" dirty="0">
                <a:solidFill>
                  <a:srgbClr val="00AF50"/>
                </a:solidFill>
                <a:latin typeface="Lucida Sans Unicode"/>
                <a:cs typeface="Lucida Sans Unicode"/>
              </a:rPr>
              <a:t>ОБРАЗОВАТЕЛЬНЫЙ</a:t>
            </a:r>
            <a:r>
              <a:rPr sz="1600" spc="-3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00AF50"/>
                </a:solidFill>
                <a:latin typeface="Lucida Sans Unicode"/>
                <a:cs typeface="Lucida Sans Unicode"/>
              </a:rPr>
              <a:t>КОМПЛЕКС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82228" y="2869691"/>
            <a:ext cx="1011935" cy="10119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816" y="2631948"/>
            <a:ext cx="339851" cy="3398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504" rIns="0" bIns="0" rtlCol="0">
            <a:spAutoFit/>
          </a:bodyPr>
          <a:lstStyle/>
          <a:p>
            <a:pPr marL="155321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006FC0"/>
                </a:solidFill>
              </a:rPr>
              <a:t>ОСОБЕННОСТИ</a:t>
            </a:r>
            <a:r>
              <a:rPr sz="1800" spc="15" dirty="0">
                <a:solidFill>
                  <a:srgbClr val="006FC0"/>
                </a:solidFill>
              </a:rPr>
              <a:t> </a:t>
            </a:r>
            <a:r>
              <a:rPr sz="1800" spc="70" dirty="0">
                <a:solidFill>
                  <a:srgbClr val="006FC0"/>
                </a:solidFill>
              </a:rPr>
              <a:t>ОБРАЗОВАТЕЛЬНОЙ</a:t>
            </a:r>
            <a:r>
              <a:rPr sz="1800" dirty="0">
                <a:solidFill>
                  <a:srgbClr val="006FC0"/>
                </a:solidFill>
              </a:rPr>
              <a:t> </a:t>
            </a:r>
            <a:r>
              <a:rPr sz="1800" spc="125" dirty="0">
                <a:solidFill>
                  <a:srgbClr val="006FC0"/>
                </a:solidFill>
              </a:rPr>
              <a:t>ПРОГРАММЫ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046133" y="1386358"/>
            <a:ext cx="1485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latin typeface="Lucida Sans Unicode"/>
                <a:cs typeface="Lucida Sans Unicode"/>
              </a:rPr>
              <a:t>УЧЕБНЫЙ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ПЛАН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4564" y="1912188"/>
            <a:ext cx="2383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0" dirty="0">
                <a:solidFill>
                  <a:srgbClr val="00AF50"/>
                </a:solidFill>
                <a:latin typeface="Lucida Sans Unicode"/>
                <a:cs typeface="Lucida Sans Unicode"/>
              </a:rPr>
              <a:t>УГЛУБЛЕННОЕ</a:t>
            </a:r>
            <a:r>
              <a:rPr sz="1400" spc="9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00AF50"/>
                </a:solidFill>
                <a:latin typeface="Lucida Sans Unicode"/>
                <a:cs typeface="Lucida Sans Unicode"/>
              </a:rPr>
              <a:t>ИЗУЧЕНИЕ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07719" y="1874520"/>
            <a:ext cx="10393680" cy="4139565"/>
            <a:chOff x="807719" y="1874520"/>
            <a:chExt cx="10393680" cy="41395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40" y="1874520"/>
              <a:ext cx="943355" cy="24079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15" y="2104644"/>
              <a:ext cx="9546335" cy="5196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816" y="3203448"/>
              <a:ext cx="339851" cy="3413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19" y="3756660"/>
              <a:ext cx="339851" cy="3413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9427" y="3951732"/>
              <a:ext cx="2061971" cy="20619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22950" y="2693345"/>
            <a:ext cx="2330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latin typeface="Lucida Sans Unicode"/>
                <a:cs typeface="Lucida Sans Unicode"/>
              </a:rPr>
              <a:t>МАТЕМАТИКА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8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ЧАСОВ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6998" y="3232717"/>
            <a:ext cx="2656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0" dirty="0">
                <a:latin typeface="Lucida Sans Unicode"/>
                <a:cs typeface="Lucida Sans Unicode"/>
              </a:rPr>
              <a:t>ОБЩЕСТВОЗНАНИЕ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2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ЧАСА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1411" y="4703064"/>
            <a:ext cx="339851" cy="33985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7508" y="5247132"/>
            <a:ext cx="339851" cy="34136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224" y="5794248"/>
            <a:ext cx="339851" cy="33985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176924" y="4740235"/>
            <a:ext cx="5632450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Lucida Sans Unicode"/>
                <a:cs typeface="Lucida Sans Unicode"/>
              </a:rPr>
              <a:t>ИНДИВИДУАЛЬНЫЙ</a:t>
            </a:r>
            <a:r>
              <a:rPr sz="1400" spc="14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ПРОЕКТ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40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Lucida Sans Unicode"/>
                <a:cs typeface="Lucida Sans Unicode"/>
              </a:rPr>
              <a:t>СУББОТЫ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МОСКОВСКОГО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ШКОЛЬНИКА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400">
              <a:latin typeface="Lucida Sans Unicode"/>
              <a:cs typeface="Lucida Sans Unicode"/>
            </a:endParaRPr>
          </a:p>
          <a:p>
            <a:pPr marL="59690">
              <a:lnSpc>
                <a:spcPct val="100000"/>
              </a:lnSpc>
            </a:pPr>
            <a:r>
              <a:rPr sz="1400" dirty="0">
                <a:latin typeface="Lucida Sans Unicode"/>
                <a:cs typeface="Lucida Sans Unicode"/>
              </a:rPr>
              <a:t>С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245" dirty="0">
                <a:latin typeface="Lucida Sans Unicode"/>
                <a:cs typeface="Lucida Sans Unicode"/>
              </a:rPr>
              <a:t>11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КЛАССА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ПРОХОЖДЕНИЕ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УНИВЕРСИТЕТСКОЙ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ПРАКТИКИ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2783" y="3788897"/>
            <a:ext cx="17392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Lucida Sans Unicode"/>
                <a:cs typeface="Lucida Sans Unicode"/>
              </a:rPr>
              <a:t>ИСТОРИЯ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80" dirty="0">
                <a:latin typeface="Lucida Sans Unicode"/>
                <a:cs typeface="Lucida Sans Unicode"/>
              </a:rPr>
              <a:t>–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2</a:t>
            </a:r>
            <a:r>
              <a:rPr sz="1400" spc="-20" dirty="0">
                <a:latin typeface="Lucida Sans Unicode"/>
                <a:cs typeface="Lucida Sans Unicode"/>
              </a:rPr>
              <a:t> ЧАСА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53555" y="1919053"/>
            <a:ext cx="2025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solidFill>
                  <a:srgbClr val="00AF50"/>
                </a:solidFill>
                <a:latin typeface="Lucida Sans Unicode"/>
                <a:cs typeface="Lucida Sans Unicode"/>
              </a:rPr>
              <a:t>ПРОФИЛЬНЫЕ</a:t>
            </a:r>
            <a:r>
              <a:rPr sz="1400" spc="-11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00AF50"/>
                </a:solidFill>
                <a:latin typeface="Lucida Sans Unicode"/>
                <a:cs typeface="Lucida Sans Unicode"/>
              </a:rPr>
              <a:t>КУРСЫ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5886" y="2565955"/>
            <a:ext cx="3543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0" dirty="0">
                <a:latin typeface="Lucida Sans Unicode"/>
                <a:cs typeface="Lucida Sans Unicode"/>
              </a:rPr>
              <a:t>АКТУАЛЬНЫЕ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ВОПРОСЫ</a:t>
            </a:r>
            <a:r>
              <a:rPr sz="1400" spc="-10" dirty="0">
                <a:latin typeface="Lucida Sans Unicode"/>
                <a:cs typeface="Lucida Sans Unicode"/>
              </a:rPr>
              <a:t> </a:t>
            </a:r>
            <a:r>
              <a:rPr sz="1400" spc="95" dirty="0">
                <a:latin typeface="Lucida Sans Unicode"/>
                <a:cs typeface="Lucida Sans Unicode"/>
              </a:rPr>
              <a:t>ЭКОНОМИКИ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95059" y="2606040"/>
            <a:ext cx="236220" cy="1035050"/>
            <a:chOff x="6195059" y="2606040"/>
            <a:chExt cx="236220" cy="103505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9" y="2606040"/>
              <a:ext cx="236219" cy="2362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9" y="3023616"/>
              <a:ext cx="236219" cy="2362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5059" y="3404628"/>
              <a:ext cx="236219" cy="23620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819426" y="2996583"/>
            <a:ext cx="4680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Lucida Sans Unicode"/>
                <a:cs typeface="Lucida Sans Unicode"/>
              </a:rPr>
              <a:t>ИСТОРИЯ</a:t>
            </a:r>
            <a:r>
              <a:rPr sz="1400" spc="5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РОССИИ:</a:t>
            </a:r>
            <a:r>
              <a:rPr sz="1400" spc="70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ЗАКОНОМЕРНОСТИ</a:t>
            </a:r>
            <a:r>
              <a:rPr sz="1400" spc="2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РАЗВИТИЯ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08529" y="3405267"/>
            <a:ext cx="2615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latin typeface="Lucida Sans Unicode"/>
                <a:cs typeface="Lucida Sans Unicode"/>
              </a:rPr>
              <a:t>ПРОЕКТНАЯ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ДЕЯТЕЛЬНОСТЬ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" y="2112264"/>
            <a:ext cx="339851" cy="3398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95286" y="527980"/>
            <a:ext cx="4385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006FC0"/>
                </a:solidFill>
                <a:latin typeface="Lucida Sans Unicode"/>
                <a:cs typeface="Lucida Sans Unicode"/>
              </a:rPr>
              <a:t>УСЛОВИЯ</a:t>
            </a:r>
            <a:r>
              <a:rPr sz="1800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ПОСТУПЛЕНИЯ</a:t>
            </a:r>
            <a:r>
              <a:rPr sz="1800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165" dirty="0">
                <a:solidFill>
                  <a:srgbClr val="006FC0"/>
                </a:solidFill>
                <a:latin typeface="Lucida Sans Unicode"/>
                <a:cs typeface="Lucida Sans Unicode"/>
              </a:rPr>
              <a:t>В</a:t>
            </a:r>
            <a:r>
              <a:rPr sz="1800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-150" dirty="0">
                <a:solidFill>
                  <a:srgbClr val="006FC0"/>
                </a:solidFill>
                <a:latin typeface="Lucida Sans Unicode"/>
                <a:cs typeface="Lucida Sans Unicode"/>
              </a:rPr>
              <a:t>10</a:t>
            </a:r>
            <a:r>
              <a:rPr sz="1800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КЛАСС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5654" y="1223518"/>
            <a:ext cx="1437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95" dirty="0">
                <a:solidFill>
                  <a:srgbClr val="00AF50"/>
                </a:solidFill>
                <a:latin typeface="Lucida Sans Unicode"/>
                <a:cs typeface="Lucida Sans Unicode"/>
              </a:rPr>
              <a:t>ВНЕ</a:t>
            </a:r>
            <a:r>
              <a:rPr sz="1400" spc="-12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00AF50"/>
                </a:solidFill>
                <a:latin typeface="Lucida Sans Unicode"/>
                <a:cs typeface="Lucida Sans Unicode"/>
              </a:rPr>
              <a:t>КОНКУРСА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9916" y="1218703"/>
            <a:ext cx="904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solidFill>
                  <a:srgbClr val="FF0000"/>
                </a:solidFill>
                <a:latin typeface="Lucida Sans Unicode"/>
                <a:cs typeface="Lucida Sans Unicode"/>
              </a:rPr>
              <a:t>КОНКУРС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3816" y="1196339"/>
            <a:ext cx="9546590" cy="3775710"/>
            <a:chOff x="813816" y="1196339"/>
            <a:chExt cx="9546590" cy="37757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39" y="1196339"/>
              <a:ext cx="943355" cy="2090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16" y="1424940"/>
              <a:ext cx="9546335" cy="519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3350" y="3168767"/>
              <a:ext cx="1802658" cy="18026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980" y="2833116"/>
              <a:ext cx="339851" cy="3398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76176" y="2050055"/>
            <a:ext cx="31648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5"/>
              </a:spcBef>
            </a:pPr>
            <a:r>
              <a:rPr sz="1400" spc="10" dirty="0">
                <a:latin typeface="Lucida Sans Unicode"/>
                <a:cs typeface="Lucida Sans Unicode"/>
              </a:rPr>
              <a:t>ПОБЕДИТЕЛИ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ПРИЗЕРЫ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ВОШ</a:t>
            </a:r>
            <a:r>
              <a:rPr sz="1400" spc="500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120" dirty="0">
                <a:latin typeface="Lucida Sans Unicode"/>
                <a:cs typeface="Lucida Sans Unicode"/>
              </a:rPr>
              <a:t>МОШ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(ПРОФИЛЬНЫЙ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ПРЕДМЕТ)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4750" y="2802150"/>
            <a:ext cx="20262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Lucida Sans Unicode"/>
                <a:cs typeface="Lucida Sans Unicode"/>
              </a:rPr>
              <a:t>АТТЕСТАТ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ЗА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9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КЛАСС</a:t>
            </a:r>
            <a:endParaRPr sz="1400">
              <a:latin typeface="Lucida Sans Unicode"/>
              <a:cs typeface="Lucida Sans Unicode"/>
            </a:endParaRPr>
          </a:p>
          <a:p>
            <a:pPr marL="40005" algn="ctr">
              <a:lnSpc>
                <a:spcPct val="100000"/>
              </a:lnSpc>
            </a:pPr>
            <a:r>
              <a:rPr sz="1400" dirty="0">
                <a:latin typeface="Lucida Sans Unicode"/>
                <a:cs typeface="Lucida Sans Unicode"/>
              </a:rPr>
              <a:t>«С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ОТЛИЧИЕМ»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38671" y="2112264"/>
            <a:ext cx="340360" cy="1056640"/>
            <a:chOff x="6138671" y="2112264"/>
            <a:chExt cx="340360" cy="105664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671" y="2112264"/>
              <a:ext cx="339851" cy="3398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671" y="2828544"/>
              <a:ext cx="339851" cy="33985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676289" y="1952327"/>
            <a:ext cx="45694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87045">
              <a:lnSpc>
                <a:spcPct val="100000"/>
              </a:lnSpc>
              <a:spcBef>
                <a:spcPts val="105"/>
              </a:spcBef>
            </a:pPr>
            <a:r>
              <a:rPr sz="1400" spc="105" dirty="0">
                <a:latin typeface="Lucida Sans Unicode"/>
                <a:cs typeface="Lucida Sans Unicode"/>
              </a:rPr>
              <a:t>СУММА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БАЛЛОВ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ПО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100" dirty="0">
                <a:latin typeface="Lucida Sans Unicode"/>
                <a:cs typeface="Lucida Sans Unicode"/>
              </a:rPr>
              <a:t>ТРЕМ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ПРЕДМЕТАМ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ОГЭ </a:t>
            </a:r>
            <a:r>
              <a:rPr sz="1400" spc="75" dirty="0">
                <a:latin typeface="Lucida Sans Unicode"/>
                <a:cs typeface="Lucida Sans Unicode"/>
              </a:rPr>
              <a:t>НЕ</a:t>
            </a:r>
            <a:r>
              <a:rPr sz="1400" spc="10" dirty="0">
                <a:latin typeface="Lucida Sans Unicode"/>
                <a:cs typeface="Lucida Sans Unicode"/>
              </a:rPr>
              <a:t> </a:t>
            </a:r>
            <a:r>
              <a:rPr sz="1400" spc="120" dirty="0">
                <a:latin typeface="Lucida Sans Unicode"/>
                <a:cs typeface="Lucida Sans Unicode"/>
              </a:rPr>
              <a:t>МЕНЕЕ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12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БАЛЛОВ</a:t>
            </a:r>
            <a:r>
              <a:rPr sz="1400" spc="2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(РУССКИЙ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ЯЗЫК,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00" spc="65" dirty="0">
                <a:latin typeface="Lucida Sans Unicode"/>
                <a:cs typeface="Lucida Sans Unicode"/>
              </a:rPr>
              <a:t>МАТЕМАТИКА,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ОБЩЕСТВОЗНАНИЕ</a:t>
            </a:r>
            <a:r>
              <a:rPr sz="1400" spc="-105" dirty="0">
                <a:latin typeface="Lucida Sans Unicode"/>
                <a:cs typeface="Lucida Sans Unicode"/>
              </a:rPr>
              <a:t> /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ГЕОГРАФИЯ)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76289" y="2802150"/>
            <a:ext cx="3373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Lucida Sans Unicode"/>
                <a:cs typeface="Lucida Sans Unicode"/>
              </a:rPr>
              <a:t>БАЛЛ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АТТЕСТАТА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ПО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85" dirty="0">
                <a:latin typeface="Lucida Sans Unicode"/>
                <a:cs typeface="Lucida Sans Unicode"/>
              </a:rPr>
              <a:t>ПРОФИЛЬНЫМ ПРЕДМЕТАМ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НЕ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110" dirty="0">
                <a:latin typeface="Lucida Sans Unicode"/>
                <a:cs typeface="Lucida Sans Unicode"/>
              </a:rPr>
              <a:t>НИЖЕ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«4»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45152" y="3139088"/>
            <a:ext cx="4445635" cy="1943735"/>
            <a:chOff x="4645152" y="3139088"/>
            <a:chExt cx="4445635" cy="194373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7882" y="3139088"/>
              <a:ext cx="1802726" cy="18027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5152" y="4742688"/>
              <a:ext cx="339851" cy="3398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9784" y="4742688"/>
              <a:ext cx="339851" cy="3398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2036" y="4742688"/>
              <a:ext cx="339851" cy="3398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8191" y="4742688"/>
              <a:ext cx="339851" cy="3398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7395" y="4742688"/>
              <a:ext cx="339851" cy="33985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924693" y="3490060"/>
            <a:ext cx="5728335" cy="218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735"/>
              </a:lnSpc>
              <a:spcBef>
                <a:spcPts val="100"/>
              </a:spcBef>
            </a:pPr>
            <a:r>
              <a:rPr sz="4800" spc="60" dirty="0">
                <a:latin typeface="Lucida Sans Unicode"/>
                <a:cs typeface="Lucida Sans Unicode"/>
              </a:rPr>
              <a:t>УСТНОЕ</a:t>
            </a:r>
            <a:endParaRPr sz="4800">
              <a:latin typeface="Lucida Sans Unicode"/>
              <a:cs typeface="Lucida Sans Unicode"/>
            </a:endParaRPr>
          </a:p>
          <a:p>
            <a:pPr algn="ctr">
              <a:lnSpc>
                <a:spcPts val="2855"/>
              </a:lnSpc>
            </a:pPr>
            <a:r>
              <a:rPr sz="2400" spc="75" dirty="0">
                <a:latin typeface="Lucida Sans Unicode"/>
                <a:cs typeface="Lucida Sans Unicode"/>
              </a:rPr>
              <a:t>СОБЕСЕДОВАНИЕ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2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2400" spc="130" dirty="0">
                <a:latin typeface="Lucida Sans Unicode"/>
                <a:cs typeface="Lucida Sans Unicode"/>
              </a:rPr>
              <a:t>КОМИССИЯ</a:t>
            </a:r>
            <a:r>
              <a:rPr sz="2400" spc="-22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ПО</a:t>
            </a:r>
            <a:r>
              <a:rPr sz="2400" spc="-195" dirty="0">
                <a:latin typeface="Lucida Sans Unicode"/>
                <a:cs typeface="Lucida Sans Unicode"/>
              </a:rPr>
              <a:t> </a:t>
            </a:r>
            <a:r>
              <a:rPr sz="2400" spc="155" dirty="0">
                <a:latin typeface="Lucida Sans Unicode"/>
                <a:cs typeface="Lucida Sans Unicode"/>
              </a:rPr>
              <a:t>ПРИЕМУ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2400" spc="220" dirty="0">
                <a:latin typeface="Lucida Sans Unicode"/>
                <a:cs typeface="Lucida Sans Unicode"/>
              </a:rPr>
              <a:t>В</a:t>
            </a:r>
            <a:r>
              <a:rPr sz="2400" spc="-175" dirty="0">
                <a:latin typeface="Lucida Sans Unicode"/>
                <a:cs typeface="Lucida Sans Unicode"/>
              </a:rPr>
              <a:t> </a:t>
            </a:r>
            <a:r>
              <a:rPr sz="2400" spc="-195" dirty="0">
                <a:latin typeface="Lucida Sans Unicode"/>
                <a:cs typeface="Lucida Sans Unicode"/>
              </a:rPr>
              <a:t>10</a:t>
            </a:r>
            <a:r>
              <a:rPr sz="2400" spc="-180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КЛАСС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588" y="2429256"/>
            <a:ext cx="338327" cy="3413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2628" y="2310384"/>
            <a:ext cx="269747" cy="2712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8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0" dirty="0"/>
              <a:t>ПРИНЦИПЫ</a:t>
            </a:r>
            <a:r>
              <a:rPr spc="-220" dirty="0"/>
              <a:t> </a:t>
            </a:r>
            <a:r>
              <a:rPr spc="195" dirty="0"/>
              <a:t>ФОРМИРОВАНИЯ</a:t>
            </a:r>
            <a:r>
              <a:rPr spc="-220" dirty="0"/>
              <a:t> </a:t>
            </a:r>
            <a:r>
              <a:rPr spc="65" dirty="0"/>
              <a:t>КЛАССОВ: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71284" y="1510699"/>
            <a:ext cx="4981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E5496"/>
                </a:solidFill>
                <a:latin typeface="Lucida Sans Unicode"/>
                <a:cs typeface="Lucida Sans Unicode"/>
              </a:rPr>
              <a:t>ДЛЯ</a:t>
            </a:r>
            <a:r>
              <a:rPr sz="2000" spc="-145" dirty="0">
                <a:solidFill>
                  <a:srgbClr val="2E5496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2E5496"/>
                </a:solidFill>
                <a:latin typeface="Lucida Sans Unicode"/>
                <a:cs typeface="Lucida Sans Unicode"/>
              </a:rPr>
              <a:t>ОБУЧАЮЩИХСЯ</a:t>
            </a:r>
            <a:r>
              <a:rPr sz="2000" spc="-180" dirty="0">
                <a:solidFill>
                  <a:srgbClr val="2E5496"/>
                </a:solidFill>
                <a:latin typeface="Lucida Sans Unicode"/>
                <a:cs typeface="Lucida Sans Unicode"/>
              </a:rPr>
              <a:t> </a:t>
            </a:r>
            <a:r>
              <a:rPr sz="2000" spc="95" dirty="0">
                <a:solidFill>
                  <a:srgbClr val="2E5496"/>
                </a:solidFill>
                <a:latin typeface="Lucida Sans Unicode"/>
                <a:cs typeface="Lucida Sans Unicode"/>
              </a:rPr>
              <a:t>ШКОЛЫ</a:t>
            </a:r>
            <a:r>
              <a:rPr sz="2000" spc="-160" dirty="0">
                <a:solidFill>
                  <a:srgbClr val="2E5496"/>
                </a:solidFill>
                <a:latin typeface="Lucida Sans Unicode"/>
                <a:cs typeface="Lucida Sans Unicode"/>
              </a:rPr>
              <a:t> </a:t>
            </a:r>
            <a:r>
              <a:rPr sz="2000" spc="480" dirty="0">
                <a:solidFill>
                  <a:srgbClr val="2E5496"/>
                </a:solidFill>
                <a:latin typeface="Lucida Sans Unicode"/>
                <a:cs typeface="Lucida Sans Unicode"/>
              </a:rPr>
              <a:t>№</a:t>
            </a:r>
            <a:r>
              <a:rPr sz="2000" spc="-165" dirty="0">
                <a:solidFill>
                  <a:srgbClr val="2E5496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2E5496"/>
                </a:solidFill>
                <a:latin typeface="Lucida Sans Unicode"/>
                <a:cs typeface="Lucida Sans Unicode"/>
              </a:rPr>
              <a:t>2048: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2535" y="2329714"/>
            <a:ext cx="3594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0" dirty="0">
                <a:latin typeface="Lucida Sans Unicode"/>
                <a:cs typeface="Lucida Sans Unicode"/>
              </a:rPr>
              <a:t>РЕЙТИНГ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ПО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ИТОГАМ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УЧЕБНОГО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ГОДА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2535" y="2788679"/>
            <a:ext cx="4064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Lucida Sans Unicode"/>
                <a:cs typeface="Lucida Sans Unicode"/>
              </a:rPr>
              <a:t>УЧЕТ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100" dirty="0">
                <a:latin typeface="Lucida Sans Unicode"/>
                <a:cs typeface="Lucida Sans Unicode"/>
              </a:rPr>
              <a:t>МНЕНИЯ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УЧИТЕЛЕЙ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85" dirty="0">
                <a:latin typeface="Lucida Sans Unicode"/>
                <a:cs typeface="Lucida Sans Unicode"/>
              </a:rPr>
              <a:t>-</a:t>
            </a:r>
            <a:r>
              <a:rPr sz="1400" spc="15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ПРЕДМЕТНИКОВ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547" y="4376927"/>
            <a:ext cx="1476755" cy="14767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2628" y="2770632"/>
            <a:ext cx="269747" cy="26974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65320" y="2340430"/>
            <a:ext cx="1682750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Lucida Sans Unicode"/>
                <a:cs typeface="Lucida Sans Unicode"/>
              </a:rPr>
              <a:t>ДО</a:t>
            </a:r>
            <a:endParaRPr sz="1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latin typeface="Lucida Sans Unicode"/>
                <a:cs typeface="Lucida Sans Unicode"/>
              </a:rPr>
              <a:t>20.05.2018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6588" y="4774692"/>
            <a:ext cx="338327" cy="3398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2628" y="4792979"/>
            <a:ext cx="269747" cy="26974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71284" y="3897452"/>
            <a:ext cx="6946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E5496"/>
                </a:solidFill>
                <a:latin typeface="Lucida Sans Unicode"/>
                <a:cs typeface="Lucida Sans Unicode"/>
              </a:rPr>
              <a:t>ДЛЯ</a:t>
            </a:r>
            <a:r>
              <a:rPr sz="1600" spc="50" dirty="0">
                <a:solidFill>
                  <a:srgbClr val="2E5496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2E5496"/>
                </a:solidFill>
                <a:latin typeface="Lucida Sans Unicode"/>
                <a:cs typeface="Lucida Sans Unicode"/>
              </a:rPr>
              <a:t>ОБУЧАЮЩИХСЯ</a:t>
            </a:r>
            <a:r>
              <a:rPr sz="1600" spc="105" dirty="0">
                <a:solidFill>
                  <a:srgbClr val="2E5496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2E5496"/>
                </a:solidFill>
                <a:latin typeface="Lucida Sans Unicode"/>
                <a:cs typeface="Lucida Sans Unicode"/>
              </a:rPr>
              <a:t>ДРУГИХ</a:t>
            </a:r>
            <a:r>
              <a:rPr sz="1600" spc="80" dirty="0">
                <a:solidFill>
                  <a:srgbClr val="2E5496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2E5496"/>
                </a:solidFill>
                <a:latin typeface="Lucida Sans Unicode"/>
                <a:cs typeface="Lucida Sans Unicode"/>
              </a:rPr>
              <a:t>ОБРАЗОВАТЕЛЬНЫХ</a:t>
            </a:r>
            <a:r>
              <a:rPr sz="1600" spc="120" dirty="0">
                <a:solidFill>
                  <a:srgbClr val="2E5496"/>
                </a:solidFill>
                <a:latin typeface="Lucida Sans Unicode"/>
                <a:cs typeface="Lucida Sans Unicode"/>
              </a:rPr>
              <a:t> </a:t>
            </a:r>
            <a:r>
              <a:rPr sz="1600" spc="35" dirty="0">
                <a:solidFill>
                  <a:srgbClr val="2E5496"/>
                </a:solidFill>
                <a:latin typeface="Lucida Sans Unicode"/>
                <a:cs typeface="Lucida Sans Unicode"/>
              </a:rPr>
              <a:t>ОРГАНИЗАЦИЙ: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2534" y="4792185"/>
            <a:ext cx="38785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latin typeface="Lucida Sans Unicode"/>
                <a:cs typeface="Lucida Sans Unicode"/>
              </a:rPr>
              <a:t>ПОСТУПЛЕНИЕ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10" dirty="0">
                <a:latin typeface="Lucida Sans Unicode"/>
                <a:cs typeface="Lucida Sans Unicode"/>
              </a:rPr>
              <a:t>НА</a:t>
            </a:r>
            <a:r>
              <a:rPr sz="1400" spc="5" dirty="0">
                <a:latin typeface="Lucida Sans Unicode"/>
                <a:cs typeface="Lucida Sans Unicode"/>
              </a:rPr>
              <a:t> </a:t>
            </a:r>
            <a:r>
              <a:rPr sz="1400" spc="60" dirty="0">
                <a:latin typeface="Lucida Sans Unicode"/>
                <a:cs typeface="Lucida Sans Unicode"/>
              </a:rPr>
              <a:t>КОНКУРСНОЙ</a:t>
            </a:r>
            <a:r>
              <a:rPr sz="1400" spc="-15" dirty="0">
                <a:latin typeface="Lucida Sans Unicode"/>
                <a:cs typeface="Lucida Sans Unicode"/>
              </a:rPr>
              <a:t> </a:t>
            </a:r>
            <a:r>
              <a:rPr sz="1400" spc="55" dirty="0">
                <a:latin typeface="Lucida Sans Unicode"/>
                <a:cs typeface="Lucida Sans Unicode"/>
              </a:rPr>
              <a:t>ОСНОВЕ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6623" y="4552182"/>
            <a:ext cx="1640205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Lucida Sans Unicode"/>
                <a:cs typeface="Lucida Sans Unicode"/>
              </a:rPr>
              <a:t>ПОСЛЕ</a:t>
            </a:r>
            <a:endParaRPr sz="1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400" spc="-85" dirty="0">
                <a:latin typeface="Lucida Sans Unicode"/>
                <a:cs typeface="Lucida Sans Unicode"/>
              </a:rPr>
              <a:t>01.06.2018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50276" y="3215750"/>
            <a:ext cx="32734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95275">
              <a:lnSpc>
                <a:spcPct val="100000"/>
              </a:lnSpc>
              <a:spcBef>
                <a:spcPts val="105"/>
              </a:spcBef>
            </a:pPr>
            <a:r>
              <a:rPr sz="3200" spc="80" dirty="0">
                <a:latin typeface="Lucida Sans Unicode"/>
                <a:cs typeface="Lucida Sans Unicode"/>
              </a:rPr>
              <a:t>БЛАГОДАРЮ </a:t>
            </a:r>
            <a:r>
              <a:rPr sz="3200" spc="125" dirty="0">
                <a:latin typeface="Lucida Sans Unicode"/>
                <a:cs typeface="Lucida Sans Unicode"/>
              </a:rPr>
              <a:t>ЗА</a:t>
            </a:r>
            <a:r>
              <a:rPr sz="3200" spc="-270" dirty="0">
                <a:latin typeface="Lucida Sans Unicode"/>
                <a:cs typeface="Lucida Sans Unicode"/>
              </a:rPr>
              <a:t> </a:t>
            </a:r>
            <a:r>
              <a:rPr sz="3200" spc="155" dirty="0">
                <a:latin typeface="Lucida Sans Unicode"/>
                <a:cs typeface="Lucida Sans Unicode"/>
              </a:rPr>
              <a:t>ВНИМАНИЕ!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5539" y="6139845"/>
            <a:ext cx="48793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Lucida Sans Unicode"/>
                <a:cs typeface="Lucida Sans Unicode"/>
              </a:rPr>
              <a:t>#ШКОЛА2048</a:t>
            </a:r>
            <a:r>
              <a:rPr sz="1100" spc="100" dirty="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sz="1100" spc="55" dirty="0">
                <a:solidFill>
                  <a:srgbClr val="FF0000"/>
                </a:solidFill>
                <a:latin typeface="Lucida Sans Unicode"/>
                <a:cs typeface="Lucida Sans Unicode"/>
              </a:rPr>
              <a:t>#НЕКРАСОВКА</a:t>
            </a:r>
            <a:r>
              <a:rPr sz="1100" spc="105" dirty="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sz="1100" spc="40" dirty="0">
                <a:solidFill>
                  <a:srgbClr val="FF0000"/>
                </a:solidFill>
                <a:latin typeface="Lucida Sans Unicode"/>
                <a:cs typeface="Lucida Sans Unicode"/>
              </a:rPr>
              <a:t>#САМАЯБОЛЬШАЯШКОЛАМОСКВЫ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975" y="6139845"/>
            <a:ext cx="1765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5" dirty="0">
                <a:solidFill>
                  <a:srgbClr val="00AF50"/>
                </a:solidFill>
                <a:latin typeface="Lucida Sans Unicode"/>
                <a:cs typeface="Lucida Sans Unicode"/>
                <a:hlinkClick r:id="rId3"/>
              </a:rPr>
              <a:t>WWW.2048.MSKOBR.RU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56027" y="1797771"/>
            <a:ext cx="2260600" cy="1067435"/>
            <a:chOff x="5056027" y="1797771"/>
            <a:chExt cx="2260600" cy="1067435"/>
          </a:xfrm>
        </p:grpSpPr>
        <p:sp>
          <p:nvSpPr>
            <p:cNvPr id="7" name="object 7"/>
            <p:cNvSpPr/>
            <p:nvPr/>
          </p:nvSpPr>
          <p:spPr>
            <a:xfrm>
              <a:off x="5056027" y="1797771"/>
              <a:ext cx="2260600" cy="1067435"/>
            </a:xfrm>
            <a:custGeom>
              <a:avLst/>
              <a:gdLst/>
              <a:ahLst/>
              <a:cxnLst/>
              <a:rect l="l" t="t" r="r" b="b"/>
              <a:pathLst>
                <a:path w="2260600" h="1067435">
                  <a:moveTo>
                    <a:pt x="1130274" y="1067171"/>
                  </a:moveTo>
                  <a:lnTo>
                    <a:pt x="1066122" y="1066327"/>
                  </a:lnTo>
                  <a:lnTo>
                    <a:pt x="1002910" y="1063823"/>
                  </a:lnTo>
                  <a:lnTo>
                    <a:pt x="940734" y="1059706"/>
                  </a:lnTo>
                  <a:lnTo>
                    <a:pt x="879690" y="1054019"/>
                  </a:lnTo>
                  <a:lnTo>
                    <a:pt x="819872" y="1046809"/>
                  </a:lnTo>
                  <a:lnTo>
                    <a:pt x="761375" y="1038120"/>
                  </a:lnTo>
                  <a:lnTo>
                    <a:pt x="704296" y="1027998"/>
                  </a:lnTo>
                  <a:lnTo>
                    <a:pt x="648730" y="1016487"/>
                  </a:lnTo>
                  <a:lnTo>
                    <a:pt x="594771" y="1003632"/>
                  </a:lnTo>
                  <a:lnTo>
                    <a:pt x="542515" y="989480"/>
                  </a:lnTo>
                  <a:lnTo>
                    <a:pt x="492057" y="974074"/>
                  </a:lnTo>
                  <a:lnTo>
                    <a:pt x="443494" y="957460"/>
                  </a:lnTo>
                  <a:lnTo>
                    <a:pt x="396919" y="939682"/>
                  </a:lnTo>
                  <a:lnTo>
                    <a:pt x="352429" y="920787"/>
                  </a:lnTo>
                  <a:lnTo>
                    <a:pt x="310118" y="900819"/>
                  </a:lnTo>
                  <a:lnTo>
                    <a:pt x="270082" y="879823"/>
                  </a:lnTo>
                  <a:lnTo>
                    <a:pt x="232416" y="857845"/>
                  </a:lnTo>
                  <a:lnTo>
                    <a:pt x="197216" y="834928"/>
                  </a:lnTo>
                  <a:lnTo>
                    <a:pt x="164577" y="811119"/>
                  </a:lnTo>
                  <a:lnTo>
                    <a:pt x="134594" y="786463"/>
                  </a:lnTo>
                  <a:lnTo>
                    <a:pt x="82978" y="734789"/>
                  </a:lnTo>
                  <a:lnTo>
                    <a:pt x="43129" y="680265"/>
                  </a:lnTo>
                  <a:lnTo>
                    <a:pt x="15812" y="623254"/>
                  </a:lnTo>
                  <a:lnTo>
                    <a:pt x="1788" y="564115"/>
                  </a:lnTo>
                  <a:lnTo>
                    <a:pt x="0" y="533861"/>
                  </a:lnTo>
                  <a:lnTo>
                    <a:pt x="1788" y="503551"/>
                  </a:lnTo>
                  <a:lnTo>
                    <a:pt x="15812" y="444314"/>
                  </a:lnTo>
                  <a:lnTo>
                    <a:pt x="43129" y="387217"/>
                  </a:lnTo>
                  <a:lnTo>
                    <a:pt x="82978" y="332622"/>
                  </a:lnTo>
                  <a:lnTo>
                    <a:pt x="134594" y="280888"/>
                  </a:lnTo>
                  <a:lnTo>
                    <a:pt x="164577" y="256206"/>
                  </a:lnTo>
                  <a:lnTo>
                    <a:pt x="197216" y="232374"/>
                  </a:lnTo>
                  <a:lnTo>
                    <a:pt x="232416" y="209437"/>
                  </a:lnTo>
                  <a:lnTo>
                    <a:pt x="270082" y="187440"/>
                  </a:lnTo>
                  <a:lnTo>
                    <a:pt x="310118" y="166428"/>
                  </a:lnTo>
                  <a:lnTo>
                    <a:pt x="352429" y="146446"/>
                  </a:lnTo>
                  <a:lnTo>
                    <a:pt x="396919" y="127538"/>
                  </a:lnTo>
                  <a:lnTo>
                    <a:pt x="443494" y="109750"/>
                  </a:lnTo>
                  <a:lnTo>
                    <a:pt x="492057" y="93127"/>
                  </a:lnTo>
                  <a:lnTo>
                    <a:pt x="542515" y="77714"/>
                  </a:lnTo>
                  <a:lnTo>
                    <a:pt x="594771" y="63555"/>
                  </a:lnTo>
                  <a:lnTo>
                    <a:pt x="648730" y="50696"/>
                  </a:lnTo>
                  <a:lnTo>
                    <a:pt x="704296" y="39181"/>
                  </a:lnTo>
                  <a:lnTo>
                    <a:pt x="761375" y="29055"/>
                  </a:lnTo>
                  <a:lnTo>
                    <a:pt x="819872" y="20365"/>
                  </a:lnTo>
                  <a:lnTo>
                    <a:pt x="879690" y="13153"/>
                  </a:lnTo>
                  <a:lnTo>
                    <a:pt x="940734" y="7466"/>
                  </a:lnTo>
                  <a:lnTo>
                    <a:pt x="1002910" y="3348"/>
                  </a:lnTo>
                  <a:lnTo>
                    <a:pt x="1066122" y="844"/>
                  </a:lnTo>
                  <a:lnTo>
                    <a:pt x="1130274" y="0"/>
                  </a:lnTo>
                  <a:lnTo>
                    <a:pt x="1194427" y="844"/>
                  </a:lnTo>
                  <a:lnTo>
                    <a:pt x="1257639" y="3348"/>
                  </a:lnTo>
                  <a:lnTo>
                    <a:pt x="1319814" y="7466"/>
                  </a:lnTo>
                  <a:lnTo>
                    <a:pt x="1380859" y="13153"/>
                  </a:lnTo>
                  <a:lnTo>
                    <a:pt x="1440677" y="20365"/>
                  </a:lnTo>
                  <a:lnTo>
                    <a:pt x="1499173" y="29055"/>
                  </a:lnTo>
                  <a:lnTo>
                    <a:pt x="1556253" y="39181"/>
                  </a:lnTo>
                  <a:lnTo>
                    <a:pt x="1611819" y="50696"/>
                  </a:lnTo>
                  <a:lnTo>
                    <a:pt x="1665778" y="63555"/>
                  </a:lnTo>
                  <a:lnTo>
                    <a:pt x="1718034" y="77714"/>
                  </a:lnTo>
                  <a:lnTo>
                    <a:pt x="1768491" y="93127"/>
                  </a:lnTo>
                  <a:lnTo>
                    <a:pt x="1817055" y="109750"/>
                  </a:lnTo>
                  <a:lnTo>
                    <a:pt x="1863630" y="127538"/>
                  </a:lnTo>
                  <a:lnTo>
                    <a:pt x="1908120" y="146446"/>
                  </a:lnTo>
                  <a:lnTo>
                    <a:pt x="1950431" y="166428"/>
                  </a:lnTo>
                  <a:lnTo>
                    <a:pt x="1990467" y="187440"/>
                  </a:lnTo>
                  <a:lnTo>
                    <a:pt x="2028132" y="209437"/>
                  </a:lnTo>
                  <a:lnTo>
                    <a:pt x="2063332" y="232374"/>
                  </a:lnTo>
                  <a:lnTo>
                    <a:pt x="2095972" y="256206"/>
                  </a:lnTo>
                  <a:lnTo>
                    <a:pt x="2125955" y="280888"/>
                  </a:lnTo>
                  <a:lnTo>
                    <a:pt x="2177571" y="332622"/>
                  </a:lnTo>
                  <a:lnTo>
                    <a:pt x="2217419" y="387217"/>
                  </a:lnTo>
                  <a:lnTo>
                    <a:pt x="2244737" y="444314"/>
                  </a:lnTo>
                  <a:lnTo>
                    <a:pt x="2258760" y="503551"/>
                  </a:lnTo>
                  <a:lnTo>
                    <a:pt x="2260549" y="533861"/>
                  </a:lnTo>
                  <a:lnTo>
                    <a:pt x="2258760" y="564115"/>
                  </a:lnTo>
                  <a:lnTo>
                    <a:pt x="2244737" y="623254"/>
                  </a:lnTo>
                  <a:lnTo>
                    <a:pt x="2217419" y="680265"/>
                  </a:lnTo>
                  <a:lnTo>
                    <a:pt x="2177571" y="734789"/>
                  </a:lnTo>
                  <a:lnTo>
                    <a:pt x="2125955" y="786463"/>
                  </a:lnTo>
                  <a:lnTo>
                    <a:pt x="2095972" y="811119"/>
                  </a:lnTo>
                  <a:lnTo>
                    <a:pt x="2063332" y="834928"/>
                  </a:lnTo>
                  <a:lnTo>
                    <a:pt x="2028132" y="857845"/>
                  </a:lnTo>
                  <a:lnTo>
                    <a:pt x="1990467" y="879823"/>
                  </a:lnTo>
                  <a:lnTo>
                    <a:pt x="1950431" y="900819"/>
                  </a:lnTo>
                  <a:lnTo>
                    <a:pt x="1908120" y="920787"/>
                  </a:lnTo>
                  <a:lnTo>
                    <a:pt x="1863630" y="939682"/>
                  </a:lnTo>
                  <a:lnTo>
                    <a:pt x="1817055" y="957460"/>
                  </a:lnTo>
                  <a:lnTo>
                    <a:pt x="1768491" y="974074"/>
                  </a:lnTo>
                  <a:lnTo>
                    <a:pt x="1718034" y="989480"/>
                  </a:lnTo>
                  <a:lnTo>
                    <a:pt x="1665778" y="1003632"/>
                  </a:lnTo>
                  <a:lnTo>
                    <a:pt x="1611819" y="1016487"/>
                  </a:lnTo>
                  <a:lnTo>
                    <a:pt x="1556253" y="1027998"/>
                  </a:lnTo>
                  <a:lnTo>
                    <a:pt x="1499173" y="1038120"/>
                  </a:lnTo>
                  <a:lnTo>
                    <a:pt x="1440677" y="1046809"/>
                  </a:lnTo>
                  <a:lnTo>
                    <a:pt x="1380859" y="1054019"/>
                  </a:lnTo>
                  <a:lnTo>
                    <a:pt x="1319814" y="1059706"/>
                  </a:lnTo>
                  <a:lnTo>
                    <a:pt x="1257639" y="1063823"/>
                  </a:lnTo>
                  <a:lnTo>
                    <a:pt x="1194427" y="1066327"/>
                  </a:lnTo>
                  <a:lnTo>
                    <a:pt x="1130274" y="1067171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91847" y="1837948"/>
              <a:ext cx="2185035" cy="981710"/>
            </a:xfrm>
            <a:custGeom>
              <a:avLst/>
              <a:gdLst/>
              <a:ahLst/>
              <a:cxnLst/>
              <a:rect l="l" t="t" r="r" b="b"/>
              <a:pathLst>
                <a:path w="2185034" h="981710">
                  <a:moveTo>
                    <a:pt x="1092250" y="981313"/>
                  </a:moveTo>
                  <a:lnTo>
                    <a:pt x="1028051" y="980481"/>
                  </a:lnTo>
                  <a:lnTo>
                    <a:pt x="964832" y="978013"/>
                  </a:lnTo>
                  <a:lnTo>
                    <a:pt x="902695" y="973957"/>
                  </a:lnTo>
                  <a:lnTo>
                    <a:pt x="841742" y="968358"/>
                  </a:lnTo>
                  <a:lnTo>
                    <a:pt x="782075" y="961262"/>
                  </a:lnTo>
                  <a:lnTo>
                    <a:pt x="723797" y="952714"/>
                  </a:lnTo>
                  <a:lnTo>
                    <a:pt x="667010" y="942761"/>
                  </a:lnTo>
                  <a:lnTo>
                    <a:pt x="611816" y="931449"/>
                  </a:lnTo>
                  <a:lnTo>
                    <a:pt x="558317" y="918823"/>
                  </a:lnTo>
                  <a:lnTo>
                    <a:pt x="506617" y="904930"/>
                  </a:lnTo>
                  <a:lnTo>
                    <a:pt x="456816" y="889815"/>
                  </a:lnTo>
                  <a:lnTo>
                    <a:pt x="409017" y="873524"/>
                  </a:lnTo>
                  <a:lnTo>
                    <a:pt x="363323" y="856103"/>
                  </a:lnTo>
                  <a:lnTo>
                    <a:pt x="319835" y="837597"/>
                  </a:lnTo>
                  <a:lnTo>
                    <a:pt x="278657" y="818054"/>
                  </a:lnTo>
                  <a:lnTo>
                    <a:pt x="239890" y="797518"/>
                  </a:lnTo>
                  <a:lnTo>
                    <a:pt x="203637" y="776035"/>
                  </a:lnTo>
                  <a:lnTo>
                    <a:pt x="169999" y="753652"/>
                  </a:lnTo>
                  <a:lnTo>
                    <a:pt x="139080" y="730414"/>
                  </a:lnTo>
                  <a:lnTo>
                    <a:pt x="85805" y="681558"/>
                  </a:lnTo>
                  <a:lnTo>
                    <a:pt x="44630" y="629833"/>
                  </a:lnTo>
                  <a:lnTo>
                    <a:pt x="16373" y="575607"/>
                  </a:lnTo>
                  <a:lnTo>
                    <a:pt x="1853" y="519247"/>
                  </a:lnTo>
                  <a:lnTo>
                    <a:pt x="0" y="490381"/>
                  </a:lnTo>
                  <a:lnTo>
                    <a:pt x="1853" y="461572"/>
                  </a:lnTo>
                  <a:lnTo>
                    <a:pt x="16373" y="405314"/>
                  </a:lnTo>
                  <a:lnTo>
                    <a:pt x="44630" y="351174"/>
                  </a:lnTo>
                  <a:lnTo>
                    <a:pt x="85805" y="299522"/>
                  </a:lnTo>
                  <a:lnTo>
                    <a:pt x="139080" y="250726"/>
                  </a:lnTo>
                  <a:lnTo>
                    <a:pt x="169999" y="227514"/>
                  </a:lnTo>
                  <a:lnTo>
                    <a:pt x="203637" y="205154"/>
                  </a:lnTo>
                  <a:lnTo>
                    <a:pt x="239890" y="183692"/>
                  </a:lnTo>
                  <a:lnTo>
                    <a:pt x="278657" y="163174"/>
                  </a:lnTo>
                  <a:lnTo>
                    <a:pt x="319835" y="143647"/>
                  </a:lnTo>
                  <a:lnTo>
                    <a:pt x="363323" y="125155"/>
                  </a:lnTo>
                  <a:lnTo>
                    <a:pt x="409017" y="107746"/>
                  </a:lnTo>
                  <a:lnTo>
                    <a:pt x="456816" y="91465"/>
                  </a:lnTo>
                  <a:lnTo>
                    <a:pt x="506617" y="76358"/>
                  </a:lnTo>
                  <a:lnTo>
                    <a:pt x="558317" y="62471"/>
                  </a:lnTo>
                  <a:lnTo>
                    <a:pt x="611816" y="49851"/>
                  </a:lnTo>
                  <a:lnTo>
                    <a:pt x="667010" y="38543"/>
                  </a:lnTo>
                  <a:lnTo>
                    <a:pt x="723797" y="28593"/>
                  </a:lnTo>
                  <a:lnTo>
                    <a:pt x="782075" y="20048"/>
                  </a:lnTo>
                  <a:lnTo>
                    <a:pt x="841742" y="12953"/>
                  </a:lnTo>
                  <a:lnTo>
                    <a:pt x="902695" y="7355"/>
                  </a:lnTo>
                  <a:lnTo>
                    <a:pt x="964832" y="3299"/>
                  </a:lnTo>
                  <a:lnTo>
                    <a:pt x="1028051" y="832"/>
                  </a:lnTo>
                  <a:lnTo>
                    <a:pt x="1092250" y="0"/>
                  </a:lnTo>
                  <a:lnTo>
                    <a:pt x="1156393" y="832"/>
                  </a:lnTo>
                  <a:lnTo>
                    <a:pt x="1219565" y="3299"/>
                  </a:lnTo>
                  <a:lnTo>
                    <a:pt x="1281663" y="7355"/>
                  </a:lnTo>
                  <a:lnTo>
                    <a:pt x="1342583" y="12953"/>
                  </a:lnTo>
                  <a:lnTo>
                    <a:pt x="1402224" y="20048"/>
                  </a:lnTo>
                  <a:lnTo>
                    <a:pt x="1460483" y="28593"/>
                  </a:lnTo>
                  <a:lnTo>
                    <a:pt x="1517256" y="38543"/>
                  </a:lnTo>
                  <a:lnTo>
                    <a:pt x="1572442" y="49851"/>
                  </a:lnTo>
                  <a:lnTo>
                    <a:pt x="1625937" y="62471"/>
                  </a:lnTo>
                  <a:lnTo>
                    <a:pt x="1677639" y="76358"/>
                  </a:lnTo>
                  <a:lnTo>
                    <a:pt x="1727444" y="91465"/>
                  </a:lnTo>
                  <a:lnTo>
                    <a:pt x="1775251" y="107746"/>
                  </a:lnTo>
                  <a:lnTo>
                    <a:pt x="1820956" y="125155"/>
                  </a:lnTo>
                  <a:lnTo>
                    <a:pt x="1864457" y="143647"/>
                  </a:lnTo>
                  <a:lnTo>
                    <a:pt x="1905651" y="163174"/>
                  </a:lnTo>
                  <a:lnTo>
                    <a:pt x="1944435" y="183692"/>
                  </a:lnTo>
                  <a:lnTo>
                    <a:pt x="1980707" y="205154"/>
                  </a:lnTo>
                  <a:lnTo>
                    <a:pt x="2014364" y="227514"/>
                  </a:lnTo>
                  <a:lnTo>
                    <a:pt x="2045303" y="250726"/>
                  </a:lnTo>
                  <a:lnTo>
                    <a:pt x="2098616" y="299522"/>
                  </a:lnTo>
                  <a:lnTo>
                    <a:pt x="2139826" y="351174"/>
                  </a:lnTo>
                  <a:lnTo>
                    <a:pt x="2168109" y="405314"/>
                  </a:lnTo>
                  <a:lnTo>
                    <a:pt x="2182644" y="461572"/>
                  </a:lnTo>
                  <a:lnTo>
                    <a:pt x="2184500" y="490381"/>
                  </a:lnTo>
                  <a:lnTo>
                    <a:pt x="2182644" y="519247"/>
                  </a:lnTo>
                  <a:lnTo>
                    <a:pt x="2168109" y="575607"/>
                  </a:lnTo>
                  <a:lnTo>
                    <a:pt x="2139826" y="629833"/>
                  </a:lnTo>
                  <a:lnTo>
                    <a:pt x="2098616" y="681558"/>
                  </a:lnTo>
                  <a:lnTo>
                    <a:pt x="2045303" y="730414"/>
                  </a:lnTo>
                  <a:lnTo>
                    <a:pt x="2014364" y="753652"/>
                  </a:lnTo>
                  <a:lnTo>
                    <a:pt x="1980707" y="776035"/>
                  </a:lnTo>
                  <a:lnTo>
                    <a:pt x="1944435" y="797518"/>
                  </a:lnTo>
                  <a:lnTo>
                    <a:pt x="1905651" y="818054"/>
                  </a:lnTo>
                  <a:lnTo>
                    <a:pt x="1864457" y="837597"/>
                  </a:lnTo>
                  <a:lnTo>
                    <a:pt x="1820956" y="856103"/>
                  </a:lnTo>
                  <a:lnTo>
                    <a:pt x="1775251" y="873524"/>
                  </a:lnTo>
                  <a:lnTo>
                    <a:pt x="1727444" y="889815"/>
                  </a:lnTo>
                  <a:lnTo>
                    <a:pt x="1677639" y="904930"/>
                  </a:lnTo>
                  <a:lnTo>
                    <a:pt x="1625937" y="918823"/>
                  </a:lnTo>
                  <a:lnTo>
                    <a:pt x="1572442" y="931449"/>
                  </a:lnTo>
                  <a:lnTo>
                    <a:pt x="1517256" y="942761"/>
                  </a:lnTo>
                  <a:lnTo>
                    <a:pt x="1460483" y="952714"/>
                  </a:lnTo>
                  <a:lnTo>
                    <a:pt x="1402224" y="961262"/>
                  </a:lnTo>
                  <a:lnTo>
                    <a:pt x="1342583" y="968358"/>
                  </a:lnTo>
                  <a:lnTo>
                    <a:pt x="1281663" y="973957"/>
                  </a:lnTo>
                  <a:lnTo>
                    <a:pt x="1219565" y="978013"/>
                  </a:lnTo>
                  <a:lnTo>
                    <a:pt x="1156393" y="980481"/>
                  </a:lnTo>
                  <a:lnTo>
                    <a:pt x="1092250" y="98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91847" y="1837948"/>
              <a:ext cx="2185035" cy="981710"/>
            </a:xfrm>
            <a:custGeom>
              <a:avLst/>
              <a:gdLst/>
              <a:ahLst/>
              <a:cxnLst/>
              <a:rect l="l" t="t" r="r" b="b"/>
              <a:pathLst>
                <a:path w="2185034" h="981710">
                  <a:moveTo>
                    <a:pt x="2184500" y="490381"/>
                  </a:moveTo>
                  <a:lnTo>
                    <a:pt x="2177146" y="547671"/>
                  </a:lnTo>
                  <a:lnTo>
                    <a:pt x="2155634" y="603010"/>
                  </a:lnTo>
                  <a:lnTo>
                    <a:pt x="2120785" y="656031"/>
                  </a:lnTo>
                  <a:lnTo>
                    <a:pt x="2073421" y="706368"/>
                  </a:lnTo>
                  <a:lnTo>
                    <a:pt x="2014364" y="753652"/>
                  </a:lnTo>
                  <a:lnTo>
                    <a:pt x="1980707" y="776035"/>
                  </a:lnTo>
                  <a:lnTo>
                    <a:pt x="1944435" y="797518"/>
                  </a:lnTo>
                  <a:lnTo>
                    <a:pt x="1905651" y="818054"/>
                  </a:lnTo>
                  <a:lnTo>
                    <a:pt x="1864457" y="837597"/>
                  </a:lnTo>
                  <a:lnTo>
                    <a:pt x="1820956" y="856103"/>
                  </a:lnTo>
                  <a:lnTo>
                    <a:pt x="1775251" y="873524"/>
                  </a:lnTo>
                  <a:lnTo>
                    <a:pt x="1727444" y="889815"/>
                  </a:lnTo>
                  <a:lnTo>
                    <a:pt x="1677639" y="904930"/>
                  </a:lnTo>
                  <a:lnTo>
                    <a:pt x="1625937" y="918823"/>
                  </a:lnTo>
                  <a:lnTo>
                    <a:pt x="1572442" y="931449"/>
                  </a:lnTo>
                  <a:lnTo>
                    <a:pt x="1517256" y="942761"/>
                  </a:lnTo>
                  <a:lnTo>
                    <a:pt x="1460483" y="952714"/>
                  </a:lnTo>
                  <a:lnTo>
                    <a:pt x="1402224" y="961262"/>
                  </a:lnTo>
                  <a:lnTo>
                    <a:pt x="1342583" y="968358"/>
                  </a:lnTo>
                  <a:lnTo>
                    <a:pt x="1281663" y="973957"/>
                  </a:lnTo>
                  <a:lnTo>
                    <a:pt x="1219565" y="978013"/>
                  </a:lnTo>
                  <a:lnTo>
                    <a:pt x="1156393" y="980481"/>
                  </a:lnTo>
                  <a:lnTo>
                    <a:pt x="1092250" y="981313"/>
                  </a:lnTo>
                  <a:lnTo>
                    <a:pt x="1028051" y="980481"/>
                  </a:lnTo>
                  <a:lnTo>
                    <a:pt x="964832" y="978013"/>
                  </a:lnTo>
                  <a:lnTo>
                    <a:pt x="902695" y="973957"/>
                  </a:lnTo>
                  <a:lnTo>
                    <a:pt x="841742" y="968358"/>
                  </a:lnTo>
                  <a:lnTo>
                    <a:pt x="782075" y="961262"/>
                  </a:lnTo>
                  <a:lnTo>
                    <a:pt x="723797" y="952714"/>
                  </a:lnTo>
                  <a:lnTo>
                    <a:pt x="667010" y="942761"/>
                  </a:lnTo>
                  <a:lnTo>
                    <a:pt x="611816" y="931449"/>
                  </a:lnTo>
                  <a:lnTo>
                    <a:pt x="558317" y="918823"/>
                  </a:lnTo>
                  <a:lnTo>
                    <a:pt x="506617" y="904930"/>
                  </a:lnTo>
                  <a:lnTo>
                    <a:pt x="456816" y="889815"/>
                  </a:lnTo>
                  <a:lnTo>
                    <a:pt x="409017" y="873524"/>
                  </a:lnTo>
                  <a:lnTo>
                    <a:pt x="363323" y="856103"/>
                  </a:lnTo>
                  <a:lnTo>
                    <a:pt x="319835" y="837597"/>
                  </a:lnTo>
                  <a:lnTo>
                    <a:pt x="278657" y="818054"/>
                  </a:lnTo>
                  <a:lnTo>
                    <a:pt x="239890" y="797518"/>
                  </a:lnTo>
                  <a:lnTo>
                    <a:pt x="203637" y="776035"/>
                  </a:lnTo>
                  <a:lnTo>
                    <a:pt x="169999" y="753652"/>
                  </a:lnTo>
                  <a:lnTo>
                    <a:pt x="139080" y="730414"/>
                  </a:lnTo>
                  <a:lnTo>
                    <a:pt x="85805" y="681558"/>
                  </a:lnTo>
                  <a:lnTo>
                    <a:pt x="44630" y="629833"/>
                  </a:lnTo>
                  <a:lnTo>
                    <a:pt x="16373" y="575607"/>
                  </a:lnTo>
                  <a:lnTo>
                    <a:pt x="1853" y="519247"/>
                  </a:lnTo>
                  <a:lnTo>
                    <a:pt x="0" y="490381"/>
                  </a:lnTo>
                  <a:lnTo>
                    <a:pt x="1853" y="461572"/>
                  </a:lnTo>
                  <a:lnTo>
                    <a:pt x="16373" y="405314"/>
                  </a:lnTo>
                  <a:lnTo>
                    <a:pt x="44630" y="351174"/>
                  </a:lnTo>
                  <a:lnTo>
                    <a:pt x="85805" y="299522"/>
                  </a:lnTo>
                  <a:lnTo>
                    <a:pt x="139080" y="250726"/>
                  </a:lnTo>
                  <a:lnTo>
                    <a:pt x="169999" y="227514"/>
                  </a:lnTo>
                  <a:lnTo>
                    <a:pt x="203637" y="205154"/>
                  </a:lnTo>
                  <a:lnTo>
                    <a:pt x="239890" y="183692"/>
                  </a:lnTo>
                  <a:lnTo>
                    <a:pt x="278657" y="163174"/>
                  </a:lnTo>
                  <a:lnTo>
                    <a:pt x="319835" y="143647"/>
                  </a:lnTo>
                  <a:lnTo>
                    <a:pt x="363323" y="125155"/>
                  </a:lnTo>
                  <a:lnTo>
                    <a:pt x="409017" y="107746"/>
                  </a:lnTo>
                  <a:lnTo>
                    <a:pt x="456816" y="91465"/>
                  </a:lnTo>
                  <a:lnTo>
                    <a:pt x="506617" y="76358"/>
                  </a:lnTo>
                  <a:lnTo>
                    <a:pt x="558317" y="62471"/>
                  </a:lnTo>
                  <a:lnTo>
                    <a:pt x="611816" y="49851"/>
                  </a:lnTo>
                  <a:lnTo>
                    <a:pt x="667010" y="38543"/>
                  </a:lnTo>
                  <a:lnTo>
                    <a:pt x="723797" y="28593"/>
                  </a:lnTo>
                  <a:lnTo>
                    <a:pt x="782075" y="20048"/>
                  </a:lnTo>
                  <a:lnTo>
                    <a:pt x="841742" y="12953"/>
                  </a:lnTo>
                  <a:lnTo>
                    <a:pt x="902695" y="7355"/>
                  </a:lnTo>
                  <a:lnTo>
                    <a:pt x="964832" y="3299"/>
                  </a:lnTo>
                  <a:lnTo>
                    <a:pt x="1028051" y="832"/>
                  </a:lnTo>
                  <a:lnTo>
                    <a:pt x="1092250" y="0"/>
                  </a:lnTo>
                  <a:lnTo>
                    <a:pt x="1156393" y="832"/>
                  </a:lnTo>
                  <a:lnTo>
                    <a:pt x="1219565" y="3299"/>
                  </a:lnTo>
                  <a:lnTo>
                    <a:pt x="1281663" y="7355"/>
                  </a:lnTo>
                  <a:lnTo>
                    <a:pt x="1342583" y="12953"/>
                  </a:lnTo>
                  <a:lnTo>
                    <a:pt x="1402224" y="20048"/>
                  </a:lnTo>
                  <a:lnTo>
                    <a:pt x="1460483" y="28593"/>
                  </a:lnTo>
                  <a:lnTo>
                    <a:pt x="1517256" y="38543"/>
                  </a:lnTo>
                  <a:lnTo>
                    <a:pt x="1572442" y="49851"/>
                  </a:lnTo>
                  <a:lnTo>
                    <a:pt x="1625937" y="62471"/>
                  </a:lnTo>
                  <a:lnTo>
                    <a:pt x="1677639" y="76358"/>
                  </a:lnTo>
                  <a:lnTo>
                    <a:pt x="1727444" y="91465"/>
                  </a:lnTo>
                  <a:lnTo>
                    <a:pt x="1775251" y="107746"/>
                  </a:lnTo>
                  <a:lnTo>
                    <a:pt x="1820956" y="125155"/>
                  </a:lnTo>
                  <a:lnTo>
                    <a:pt x="1864457" y="143647"/>
                  </a:lnTo>
                  <a:lnTo>
                    <a:pt x="1905651" y="163174"/>
                  </a:lnTo>
                  <a:lnTo>
                    <a:pt x="1944435" y="183692"/>
                  </a:lnTo>
                  <a:lnTo>
                    <a:pt x="1980707" y="205154"/>
                  </a:lnTo>
                  <a:lnTo>
                    <a:pt x="2014364" y="227514"/>
                  </a:lnTo>
                  <a:lnTo>
                    <a:pt x="2045303" y="250726"/>
                  </a:lnTo>
                  <a:lnTo>
                    <a:pt x="2098616" y="299522"/>
                  </a:lnTo>
                  <a:lnTo>
                    <a:pt x="2139826" y="351174"/>
                  </a:lnTo>
                  <a:lnTo>
                    <a:pt x="2168109" y="405314"/>
                  </a:lnTo>
                  <a:lnTo>
                    <a:pt x="2182644" y="461572"/>
                  </a:lnTo>
                  <a:lnTo>
                    <a:pt x="2184500" y="490381"/>
                  </a:lnTo>
                  <a:close/>
                </a:path>
              </a:pathLst>
            </a:custGeom>
            <a:ln w="66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9501" y="1985447"/>
              <a:ext cx="504784" cy="2603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90710" y="2151660"/>
              <a:ext cx="418465" cy="452120"/>
            </a:xfrm>
            <a:custGeom>
              <a:avLst/>
              <a:gdLst/>
              <a:ahLst/>
              <a:cxnLst/>
              <a:rect l="l" t="t" r="r" b="b"/>
              <a:pathLst>
                <a:path w="418465" h="452119">
                  <a:moveTo>
                    <a:pt x="0" y="451855"/>
                  </a:moveTo>
                  <a:lnTo>
                    <a:pt x="0" y="226203"/>
                  </a:lnTo>
                  <a:lnTo>
                    <a:pt x="418273" y="0"/>
                  </a:lnTo>
                  <a:lnTo>
                    <a:pt x="0" y="451855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52598" y="2151660"/>
              <a:ext cx="418465" cy="452120"/>
            </a:xfrm>
            <a:custGeom>
              <a:avLst/>
              <a:gdLst/>
              <a:ahLst/>
              <a:cxnLst/>
              <a:rect l="l" t="t" r="r" b="b"/>
              <a:pathLst>
                <a:path w="418464" h="452119">
                  <a:moveTo>
                    <a:pt x="418273" y="451855"/>
                  </a:moveTo>
                  <a:lnTo>
                    <a:pt x="0" y="0"/>
                  </a:lnTo>
                  <a:lnTo>
                    <a:pt x="418273" y="226203"/>
                  </a:lnTo>
                  <a:lnTo>
                    <a:pt x="418273" y="451855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82820" y="2254030"/>
              <a:ext cx="325755" cy="351155"/>
            </a:xfrm>
            <a:custGeom>
              <a:avLst/>
              <a:gdLst/>
              <a:ahLst/>
              <a:cxnLst/>
              <a:rect l="l" t="t" r="r" b="b"/>
              <a:pathLst>
                <a:path w="325754" h="351155">
                  <a:moveTo>
                    <a:pt x="0" y="351137"/>
                  </a:moveTo>
                  <a:lnTo>
                    <a:pt x="325140" y="0"/>
                  </a:lnTo>
                  <a:lnTo>
                    <a:pt x="325140" y="175568"/>
                  </a:lnTo>
                  <a:lnTo>
                    <a:pt x="0" y="351137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27248" y="2254030"/>
              <a:ext cx="325755" cy="351155"/>
            </a:xfrm>
            <a:custGeom>
              <a:avLst/>
              <a:gdLst/>
              <a:ahLst/>
              <a:cxnLst/>
              <a:rect l="l" t="t" r="r" b="b"/>
              <a:pathLst>
                <a:path w="325754" h="351155">
                  <a:moveTo>
                    <a:pt x="325140" y="351137"/>
                  </a:moveTo>
                  <a:lnTo>
                    <a:pt x="0" y="175568"/>
                  </a:lnTo>
                  <a:lnTo>
                    <a:pt x="0" y="0"/>
                  </a:lnTo>
                  <a:lnTo>
                    <a:pt x="325140" y="351137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55826" y="2255681"/>
              <a:ext cx="322580" cy="347980"/>
            </a:xfrm>
            <a:custGeom>
              <a:avLst/>
              <a:gdLst/>
              <a:ahLst/>
              <a:cxnLst/>
              <a:rect l="l" t="t" r="r" b="b"/>
              <a:pathLst>
                <a:path w="322579" h="347980">
                  <a:moveTo>
                    <a:pt x="322384" y="347835"/>
                  </a:moveTo>
                  <a:lnTo>
                    <a:pt x="0" y="173917"/>
                  </a:lnTo>
                  <a:lnTo>
                    <a:pt x="0" y="0"/>
                  </a:lnTo>
                  <a:lnTo>
                    <a:pt x="322384" y="347835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14154" y="2255681"/>
              <a:ext cx="322580" cy="347980"/>
            </a:xfrm>
            <a:custGeom>
              <a:avLst/>
              <a:gdLst/>
              <a:ahLst/>
              <a:cxnLst/>
              <a:rect l="l" t="t" r="r" b="b"/>
              <a:pathLst>
                <a:path w="322579" h="347980">
                  <a:moveTo>
                    <a:pt x="0" y="347835"/>
                  </a:moveTo>
                  <a:lnTo>
                    <a:pt x="322384" y="0"/>
                  </a:lnTo>
                  <a:lnTo>
                    <a:pt x="322384" y="173917"/>
                  </a:lnTo>
                  <a:lnTo>
                    <a:pt x="0" y="347835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02609" y="530511"/>
            <a:ext cx="10979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0AF50"/>
                </a:solidFill>
                <a:latin typeface="Lucida Sans Unicode"/>
                <a:cs typeface="Lucida Sans Unicode"/>
              </a:rPr>
              <a:t>8</a:t>
            </a:r>
            <a:r>
              <a:rPr sz="1100" spc="-8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00AF50"/>
                </a:solidFill>
                <a:latin typeface="Lucida Sans Unicode"/>
                <a:cs typeface="Lucida Sans Unicode"/>
              </a:rPr>
              <a:t>495</a:t>
            </a:r>
            <a:r>
              <a:rPr sz="1100" spc="-10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100" spc="-85" dirty="0">
                <a:solidFill>
                  <a:srgbClr val="00AF50"/>
                </a:solidFill>
                <a:latin typeface="Lucida Sans Unicode"/>
                <a:cs typeface="Lucida Sans Unicode"/>
              </a:rPr>
              <a:t>123</a:t>
            </a:r>
            <a:r>
              <a:rPr sz="1100" spc="-11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00AF50"/>
                </a:solidFill>
                <a:latin typeface="Lucida Sans Unicode"/>
                <a:cs typeface="Lucida Sans Unicode"/>
              </a:rPr>
              <a:t>88</a:t>
            </a:r>
            <a:r>
              <a:rPr sz="1100" spc="-11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100" spc="-25" dirty="0">
                <a:solidFill>
                  <a:srgbClr val="00AF50"/>
                </a:solidFill>
                <a:latin typeface="Lucida Sans Unicode"/>
                <a:cs typeface="Lucida Sans Unicode"/>
              </a:rPr>
              <a:t>08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19485" y="522817"/>
            <a:ext cx="1593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06FC0"/>
                </a:solidFill>
                <a:latin typeface="Lucida Sans Unicode"/>
                <a:cs typeface="Lucida Sans Unicode"/>
                <a:hlinkClick r:id="rId5"/>
              </a:rPr>
              <a:t>DIRECTOR@2048.PRO</a:t>
            </a:r>
            <a:endParaRPr sz="1100">
              <a:latin typeface="Lucida Sans Unicode"/>
              <a:cs typeface="Lucida Sans Unicode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29444" y="5894832"/>
            <a:ext cx="1432559" cy="4175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20300" y="4107179"/>
            <a:ext cx="1734311" cy="17343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04100" y="711555"/>
            <a:ext cx="8636000" cy="562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ФЕДЕРАЛЬНЫЙ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ЗАКОН</a:t>
            </a:r>
            <a:r>
              <a:rPr sz="900" spc="5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ОТ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spc="-65" dirty="0">
                <a:latin typeface="Lucida Sans Unicode"/>
                <a:cs typeface="Lucida Sans Unicode"/>
              </a:rPr>
              <a:t>29.12.2012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spc="-80" dirty="0">
                <a:latin typeface="Lucida Sans Unicode"/>
                <a:cs typeface="Lucida Sans Unicode"/>
              </a:rPr>
              <a:t>273-</a:t>
            </a:r>
            <a:r>
              <a:rPr sz="900" spc="110" dirty="0">
                <a:latin typeface="Lucida Sans Unicode"/>
                <a:cs typeface="Lucida Sans Unicode"/>
              </a:rPr>
              <a:t>ФЗ</a:t>
            </a:r>
            <a:r>
              <a:rPr sz="900" spc="39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«ОБ</a:t>
            </a:r>
            <a:r>
              <a:rPr sz="900" spc="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ОБРАЗОВАНИИ</a:t>
            </a:r>
            <a:r>
              <a:rPr sz="900" spc="60" dirty="0">
                <a:latin typeface="Lucida Sans Unicode"/>
                <a:cs typeface="Lucida Sans Unicode"/>
              </a:rPr>
              <a:t> </a:t>
            </a:r>
            <a:r>
              <a:rPr sz="900" spc="85" dirty="0">
                <a:latin typeface="Lucida Sans Unicode"/>
                <a:cs typeface="Lucida Sans Unicode"/>
              </a:rPr>
              <a:t>В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РОССИЙСКОЙ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ФЕДЕРАЦИИ».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7780" marR="3786504">
              <a:lnSpc>
                <a:spcPct val="150000"/>
              </a:lnSpc>
            </a:pPr>
            <a:r>
              <a:rPr sz="900" dirty="0">
                <a:latin typeface="Lucida Sans Unicode"/>
                <a:cs typeface="Lucida Sans Unicode"/>
              </a:rPr>
              <a:t>ФЕДЕРАЛЬНАЯ</a:t>
            </a:r>
            <a:r>
              <a:rPr sz="900" spc="1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ЦЕЛЕВАЯ</a:t>
            </a:r>
            <a:r>
              <a:rPr sz="900" spc="155" dirty="0">
                <a:latin typeface="Lucida Sans Unicode"/>
                <a:cs typeface="Lucida Sans Unicode"/>
              </a:rPr>
              <a:t> </a:t>
            </a:r>
            <a:r>
              <a:rPr sz="900" spc="55" dirty="0">
                <a:latin typeface="Lucida Sans Unicode"/>
                <a:cs typeface="Lucida Sans Unicode"/>
              </a:rPr>
              <a:t>ПРОГРАММА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РАЗВИТИЯ</a:t>
            </a:r>
            <a:r>
              <a:rPr sz="900" spc="1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ОБРАЗОВАНИЯ</a:t>
            </a:r>
            <a:r>
              <a:rPr sz="900" spc="1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НА</a:t>
            </a:r>
            <a:r>
              <a:rPr sz="900" spc="140" dirty="0">
                <a:latin typeface="Lucida Sans Unicode"/>
                <a:cs typeface="Lucida Sans Unicode"/>
              </a:rPr>
              <a:t> </a:t>
            </a:r>
            <a:r>
              <a:rPr sz="900" spc="-90" dirty="0">
                <a:latin typeface="Lucida Sans Unicode"/>
                <a:cs typeface="Lucida Sans Unicode"/>
              </a:rPr>
              <a:t>2016-</a:t>
            </a:r>
            <a:r>
              <a:rPr sz="900" spc="-30" dirty="0">
                <a:latin typeface="Lucida Sans Unicode"/>
                <a:cs typeface="Lucida Sans Unicode"/>
              </a:rPr>
              <a:t>2020</a:t>
            </a:r>
            <a:r>
              <a:rPr sz="900" spc="114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ГГ. </a:t>
            </a:r>
            <a:r>
              <a:rPr sz="900" dirty="0">
                <a:latin typeface="Lucida Sans Unicode"/>
                <a:cs typeface="Lucida Sans Unicode"/>
              </a:rPr>
              <a:t>(РАСПОРЯЖЕНИЕ</a:t>
            </a:r>
            <a:r>
              <a:rPr sz="900" spc="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ПРАВИТЕЛЬСТВА</a:t>
            </a:r>
            <a:r>
              <a:rPr sz="900" spc="60" dirty="0">
                <a:latin typeface="Lucida Sans Unicode"/>
                <a:cs typeface="Lucida Sans Unicode"/>
              </a:rPr>
              <a:t> </a:t>
            </a:r>
            <a:r>
              <a:rPr sz="900" spc="110" dirty="0">
                <a:latin typeface="Lucida Sans Unicode"/>
                <a:cs typeface="Lucida Sans Unicode"/>
              </a:rPr>
              <a:t>РФ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ОТ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spc="-40" dirty="0">
                <a:latin typeface="Lucida Sans Unicode"/>
                <a:cs typeface="Lucida Sans Unicode"/>
              </a:rPr>
              <a:t>29</a:t>
            </a:r>
            <a:r>
              <a:rPr sz="900" spc="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ДЕКАБРЯ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spc="-55" dirty="0">
                <a:latin typeface="Lucida Sans Unicode"/>
                <a:cs typeface="Lucida Sans Unicode"/>
              </a:rPr>
              <a:t>2014</a:t>
            </a:r>
            <a:r>
              <a:rPr sz="900" spc="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Г.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spc="-65" dirty="0">
                <a:latin typeface="Lucida Sans Unicode"/>
                <a:cs typeface="Lucida Sans Unicode"/>
              </a:rPr>
              <a:t>2765-</a:t>
            </a:r>
            <a:r>
              <a:rPr sz="900" spc="-25" dirty="0">
                <a:latin typeface="Lucida Sans Unicode"/>
                <a:cs typeface="Lucida Sans Unicode"/>
              </a:rPr>
              <a:t>Р).</a:t>
            </a:r>
            <a:endParaRPr sz="900">
              <a:latin typeface="Lucida Sans Unicode"/>
              <a:cs typeface="Lucida Sans Unicode"/>
            </a:endParaRPr>
          </a:p>
          <a:p>
            <a:pPr marL="17780" marR="5080">
              <a:lnSpc>
                <a:spcPct val="150000"/>
              </a:lnSpc>
              <a:spcBef>
                <a:spcPts val="870"/>
              </a:spcBef>
            </a:pPr>
            <a:r>
              <a:rPr sz="900" dirty="0">
                <a:latin typeface="Lucida Sans Unicode"/>
                <a:cs typeface="Lucida Sans Unicode"/>
              </a:rPr>
              <a:t>ПРИКАЗ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spc="45" dirty="0">
                <a:latin typeface="Lucida Sans Unicode"/>
                <a:cs typeface="Lucida Sans Unicode"/>
              </a:rPr>
              <a:t>МИНОБРНАУКИ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РОССИИ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ОТ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spc="-105" dirty="0">
                <a:latin typeface="Lucida Sans Unicode"/>
                <a:cs typeface="Lucida Sans Unicode"/>
              </a:rPr>
              <a:t>17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ДЕКАБРЯ</a:t>
            </a:r>
            <a:r>
              <a:rPr sz="900" spc="60" dirty="0">
                <a:latin typeface="Lucida Sans Unicode"/>
                <a:cs typeface="Lucida Sans Unicode"/>
              </a:rPr>
              <a:t> </a:t>
            </a:r>
            <a:r>
              <a:rPr sz="900" spc="-60" dirty="0">
                <a:latin typeface="Lucida Sans Unicode"/>
                <a:cs typeface="Lucida Sans Unicode"/>
              </a:rPr>
              <a:t>2010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Г.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spc="-65" dirty="0">
                <a:latin typeface="Lucida Sans Unicode"/>
                <a:cs typeface="Lucida Sans Unicode"/>
              </a:rPr>
              <a:t>1897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«ОБ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УТВЕРЖДЕНИИ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ФЕДЕРАЛЬНОГО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ГОСУДАРСТВЕННОГО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ОБРАЗОВАТЕЛЬНОГО СТАНДАРТА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ОСНОВНОГО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ОБЩЕГО ОБРАЗОВАНИЯ»,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С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spc="55" dirty="0">
                <a:latin typeface="Lucida Sans Unicode"/>
                <a:cs typeface="Lucida Sans Unicode"/>
              </a:rPr>
              <a:t>ИЗМЕНЕНИЯМИ,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50" dirty="0">
                <a:latin typeface="Lucida Sans Unicode"/>
                <a:cs typeface="Lucida Sans Unicode"/>
              </a:rPr>
              <a:t>ВНЕСЕННЫМИ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spc="55" dirty="0">
                <a:latin typeface="Lucida Sans Unicode"/>
                <a:cs typeface="Lucida Sans Unicode"/>
              </a:rPr>
              <a:t>ПРИКАЗОМ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45" dirty="0">
                <a:latin typeface="Lucida Sans Unicode"/>
                <a:cs typeface="Lucida Sans Unicode"/>
              </a:rPr>
              <a:t>МИНОБРНАУКИ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РОССИИ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ОТ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spc="-100" dirty="0">
                <a:latin typeface="Lucida Sans Unicode"/>
                <a:cs typeface="Lucida Sans Unicode"/>
              </a:rPr>
              <a:t>31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ДЕКАБРЯ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spc="-60" dirty="0">
                <a:latin typeface="Lucida Sans Unicode"/>
                <a:cs typeface="Lucida Sans Unicode"/>
              </a:rPr>
              <a:t>2015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Г.</a:t>
            </a:r>
            <a:endParaRPr sz="900">
              <a:latin typeface="Lucida Sans Unicode"/>
              <a:cs typeface="Lucida Sans Unicode"/>
            </a:endParaRPr>
          </a:p>
          <a:p>
            <a:pPr marL="17780">
              <a:lnSpc>
                <a:spcPct val="100000"/>
              </a:lnSpc>
              <a:spcBef>
                <a:spcPts val="540"/>
              </a:spcBef>
            </a:pP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spc="-30" dirty="0">
                <a:latin typeface="Lucida Sans Unicode"/>
                <a:cs typeface="Lucida Sans Unicode"/>
              </a:rPr>
              <a:t>1577</a:t>
            </a:r>
            <a:r>
              <a:rPr sz="900" spc="4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«О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ВНЕСЕНИИ</a:t>
            </a:r>
            <a:r>
              <a:rPr sz="900" spc="100" dirty="0">
                <a:latin typeface="Lucida Sans Unicode"/>
                <a:cs typeface="Lucida Sans Unicode"/>
              </a:rPr>
              <a:t> </a:t>
            </a:r>
            <a:r>
              <a:rPr sz="900" spc="55" dirty="0">
                <a:latin typeface="Lucida Sans Unicode"/>
                <a:cs typeface="Lucida Sans Unicode"/>
              </a:rPr>
              <a:t>ИЗМЕНЕНИЙ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spc="85" dirty="0">
                <a:latin typeface="Lucida Sans Unicode"/>
                <a:cs typeface="Lucida Sans Unicode"/>
              </a:rPr>
              <a:t>В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ФЕДЕРАЛЬНЫЙ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ОБРАЗОВАТЕЛЬНЫЙ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СТАНДАРТ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ОСНОВНОГО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ОБЩЕГО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ОБРАЗОВАНИЯ».</a:t>
            </a:r>
            <a:endParaRPr sz="900">
              <a:latin typeface="Lucida Sans Unicode"/>
              <a:cs typeface="Lucida Sans Unicode"/>
            </a:endParaRPr>
          </a:p>
          <a:p>
            <a:pPr marL="17780" marR="639445">
              <a:lnSpc>
                <a:spcPct val="150000"/>
              </a:lnSpc>
              <a:spcBef>
                <a:spcPts val="875"/>
              </a:spcBef>
            </a:pPr>
            <a:r>
              <a:rPr sz="900" dirty="0">
                <a:latin typeface="Lucida Sans Unicode"/>
                <a:cs typeface="Lucida Sans Unicode"/>
              </a:rPr>
              <a:t>ПРИКАЗ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spc="45" dirty="0">
                <a:latin typeface="Lucida Sans Unicode"/>
                <a:cs typeface="Lucida Sans Unicode"/>
              </a:rPr>
              <a:t>МИНОБРНАУКИ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РОССИИ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ОТ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30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АВГУСТА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spc="-65" dirty="0">
                <a:latin typeface="Lucida Sans Unicode"/>
                <a:cs typeface="Lucida Sans Unicode"/>
              </a:rPr>
              <a:t>2013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Г.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spc="-90" dirty="0">
                <a:latin typeface="Lucida Sans Unicode"/>
                <a:cs typeface="Lucida Sans Unicode"/>
              </a:rPr>
              <a:t>1015</a:t>
            </a:r>
            <a:r>
              <a:rPr sz="900" spc="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«ОБ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УТВЕРЖДЕНИИ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ПОРЯДКА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ОРГАНИЗАЦИИ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И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ОСУЩЕСТВЛЕНИЯ </a:t>
            </a:r>
            <a:r>
              <a:rPr sz="900" dirty="0">
                <a:latin typeface="Lucida Sans Unicode"/>
                <a:cs typeface="Lucida Sans Unicode"/>
              </a:rPr>
              <a:t>ОБРАЗОВАТЕЛЬНОЙ</a:t>
            </a:r>
            <a:r>
              <a:rPr sz="900" spc="1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ДЕЯТЕЛЬНОСТИ</a:t>
            </a:r>
            <a:r>
              <a:rPr sz="900" spc="1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ПО</a:t>
            </a:r>
            <a:r>
              <a:rPr sz="900" spc="165" dirty="0">
                <a:latin typeface="Lucida Sans Unicode"/>
                <a:cs typeface="Lucida Sans Unicode"/>
              </a:rPr>
              <a:t> </a:t>
            </a:r>
            <a:r>
              <a:rPr sz="900" spc="50" dirty="0">
                <a:latin typeface="Lucida Sans Unicode"/>
                <a:cs typeface="Lucida Sans Unicode"/>
              </a:rPr>
              <a:t>ОСНОВНЫМ</a:t>
            </a:r>
            <a:r>
              <a:rPr sz="900" spc="1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ОБЩЕОБРАЗОВАТЕЛЬНЫМ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spc="65" dirty="0">
                <a:latin typeface="Lucida Sans Unicode"/>
                <a:cs typeface="Lucida Sans Unicode"/>
              </a:rPr>
              <a:t>ПРОГРАММАМ</a:t>
            </a:r>
            <a:r>
              <a:rPr sz="900" spc="155" dirty="0">
                <a:latin typeface="Lucida Sans Unicode"/>
                <a:cs typeface="Lucida Sans Unicode"/>
              </a:rPr>
              <a:t>  </a:t>
            </a:r>
            <a:r>
              <a:rPr sz="900" spc="-190" dirty="0">
                <a:latin typeface="Lucida Sans Unicode"/>
                <a:cs typeface="Lucida Sans Unicode"/>
              </a:rPr>
              <a:t>-</a:t>
            </a:r>
            <a:r>
              <a:rPr sz="900" spc="1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ОБРАЗОВАТЕЛЬНЫМ</a:t>
            </a:r>
            <a:r>
              <a:rPr sz="900" spc="114" dirty="0">
                <a:latin typeface="Lucida Sans Unicode"/>
                <a:cs typeface="Lucida Sans Unicode"/>
              </a:rPr>
              <a:t> </a:t>
            </a:r>
            <a:r>
              <a:rPr sz="900" spc="55" dirty="0">
                <a:latin typeface="Lucida Sans Unicode"/>
                <a:cs typeface="Lucida Sans Unicode"/>
              </a:rPr>
              <a:t>ПРОГРАММАМ </a:t>
            </a:r>
            <a:r>
              <a:rPr sz="900" dirty="0">
                <a:latin typeface="Lucida Sans Unicode"/>
                <a:cs typeface="Lucida Sans Unicode"/>
              </a:rPr>
              <a:t>НАЧАЛЬНОГО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ОБЩЕГО,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ОСНОВНОГО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ОБЩЕГО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И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СРЕДНЕГО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ОБЩЕГО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ОБРАЗОВАНИЯ»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(С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spc="60" dirty="0">
                <a:latin typeface="Lucida Sans Unicode"/>
                <a:cs typeface="Lucida Sans Unicode"/>
              </a:rPr>
              <a:t>ИЗМЕНЕНИЯМИ</a:t>
            </a:r>
            <a:r>
              <a:rPr sz="900" spc="5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ОТ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spc="-105" dirty="0">
                <a:latin typeface="Lucida Sans Unicode"/>
                <a:cs typeface="Lucida Sans Unicode"/>
              </a:rPr>
              <a:t>17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ИЮЛЯ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spc="-60" dirty="0">
                <a:latin typeface="Lucida Sans Unicode"/>
                <a:cs typeface="Lucida Sans Unicode"/>
              </a:rPr>
              <a:t>2015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Г.).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 marR="977900">
              <a:lnSpc>
                <a:spcPct val="150000"/>
              </a:lnSpc>
              <a:spcBef>
                <a:spcPts val="5"/>
              </a:spcBef>
            </a:pPr>
            <a:r>
              <a:rPr sz="900" spc="10" dirty="0">
                <a:latin typeface="Lucida Sans Unicode"/>
                <a:cs typeface="Lucida Sans Unicode"/>
              </a:rPr>
              <a:t>ГОСУДАРСТВЕННАЯ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55" dirty="0">
                <a:latin typeface="Lucida Sans Unicode"/>
                <a:cs typeface="Lucida Sans Unicode"/>
              </a:rPr>
              <a:t>ПРОГРАММА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ГОРОДА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65" dirty="0">
                <a:latin typeface="Lucida Sans Unicode"/>
                <a:cs typeface="Lucida Sans Unicode"/>
              </a:rPr>
              <a:t>МОСКВЫ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10" dirty="0">
                <a:latin typeface="Lucida Sans Unicode"/>
                <a:cs typeface="Lucida Sans Unicode"/>
              </a:rPr>
              <a:t>НА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СРЕДНЕСРОЧНЫЙ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ПЕРИОД</a:t>
            </a:r>
            <a:r>
              <a:rPr sz="900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«РАЗВИТИЕ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ОБРАЗОВАНИЯ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20" dirty="0">
                <a:latin typeface="Lucida Sans Unicode"/>
                <a:cs typeface="Lucida Sans Unicode"/>
              </a:rPr>
              <a:t>ГОРОДА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spc="45" dirty="0">
                <a:latin typeface="Lucida Sans Unicode"/>
                <a:cs typeface="Lucida Sans Unicode"/>
              </a:rPr>
              <a:t>МОСКВЫ» </a:t>
            </a:r>
            <a:r>
              <a:rPr sz="900" dirty="0">
                <a:latin typeface="Lucida Sans Unicode"/>
                <a:cs typeface="Lucida Sans Unicode"/>
              </a:rPr>
              <a:t>(ПОСТАНОВЛЕНИЕ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ПРАВИТЕЛЬСТВА </a:t>
            </a:r>
            <a:r>
              <a:rPr sz="900" spc="65" dirty="0">
                <a:latin typeface="Lucida Sans Unicode"/>
                <a:cs typeface="Lucida Sans Unicode"/>
              </a:rPr>
              <a:t>МОСКВЫ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ОТ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45" dirty="0">
                <a:latin typeface="Lucida Sans Unicode"/>
                <a:cs typeface="Lucida Sans Unicode"/>
              </a:rPr>
              <a:t>22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АВПРЕЛЯ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spc="-60" dirty="0">
                <a:latin typeface="Lucida Sans Unicode"/>
                <a:cs typeface="Lucida Sans Unicode"/>
              </a:rPr>
              <a:t>2014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Г.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30" dirty="0">
                <a:latin typeface="Lucida Sans Unicode"/>
                <a:cs typeface="Lucida Sans Unicode"/>
              </a:rPr>
              <a:t>206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spc="50" dirty="0">
                <a:latin typeface="Lucida Sans Unicode"/>
                <a:cs typeface="Lucida Sans Unicode"/>
              </a:rPr>
              <a:t>–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ПП,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ОТ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35" dirty="0">
                <a:latin typeface="Lucida Sans Unicode"/>
                <a:cs typeface="Lucida Sans Unicode"/>
              </a:rPr>
              <a:t>28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МАРТА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65" dirty="0">
                <a:latin typeface="Lucida Sans Unicode"/>
                <a:cs typeface="Lucida Sans Unicode"/>
              </a:rPr>
              <a:t>2017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Г.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70" dirty="0">
                <a:latin typeface="Lucida Sans Unicode"/>
                <a:cs typeface="Lucida Sans Unicode"/>
              </a:rPr>
              <a:t>134</a:t>
            </a:r>
            <a:r>
              <a:rPr sz="900" dirty="0">
                <a:latin typeface="Lucida Sans Unicode"/>
                <a:cs typeface="Lucida Sans Unicode"/>
              </a:rPr>
              <a:t> </a:t>
            </a:r>
            <a:r>
              <a:rPr sz="900" spc="50" dirty="0">
                <a:latin typeface="Lucida Sans Unicode"/>
                <a:cs typeface="Lucida Sans Unicode"/>
              </a:rPr>
              <a:t>–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ПП).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 marR="673100">
              <a:lnSpc>
                <a:spcPct val="150000"/>
              </a:lnSpc>
            </a:pPr>
            <a:r>
              <a:rPr sz="900" dirty="0">
                <a:latin typeface="Lucida Sans Unicode"/>
                <a:cs typeface="Lucida Sans Unicode"/>
              </a:rPr>
              <a:t>ПИСЬМО</a:t>
            </a:r>
            <a:r>
              <a:rPr sz="900" spc="135" dirty="0">
                <a:latin typeface="Lucida Sans Unicode"/>
                <a:cs typeface="Lucida Sans Unicode"/>
              </a:rPr>
              <a:t> </a:t>
            </a:r>
            <a:r>
              <a:rPr sz="900" spc="45" dirty="0">
                <a:latin typeface="Lucida Sans Unicode"/>
                <a:cs typeface="Lucida Sans Unicode"/>
              </a:rPr>
              <a:t>МИНОБРНАУКИ</a:t>
            </a:r>
            <a:r>
              <a:rPr sz="900" spc="130" dirty="0">
                <a:latin typeface="Lucida Sans Unicode"/>
                <a:cs typeface="Lucida Sans Unicode"/>
              </a:rPr>
              <a:t> </a:t>
            </a:r>
            <a:r>
              <a:rPr sz="900" spc="110" dirty="0">
                <a:latin typeface="Lucida Sans Unicode"/>
                <a:cs typeface="Lucida Sans Unicode"/>
              </a:rPr>
              <a:t>РФ</a:t>
            </a:r>
            <a:r>
              <a:rPr sz="900" spc="1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«ОБ</a:t>
            </a:r>
            <a:r>
              <a:rPr sz="900" spc="1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ОРГАНИЗАЦИИ</a:t>
            </a:r>
            <a:r>
              <a:rPr sz="900" spc="18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ВНЕУРОЧНОЙ</a:t>
            </a:r>
            <a:r>
              <a:rPr sz="900" spc="1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ДЕЯТЕЛЬНОСТИ</a:t>
            </a:r>
            <a:r>
              <a:rPr sz="900" spc="1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ПРИ</a:t>
            </a:r>
            <a:r>
              <a:rPr sz="900" spc="18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ВВЕДЕНИИ</a:t>
            </a:r>
            <a:r>
              <a:rPr sz="900" spc="1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ФЕДЕРАЛЬНОГО</a:t>
            </a:r>
            <a:r>
              <a:rPr sz="900" spc="11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ГОСУДАРСТВЕННОГО </a:t>
            </a:r>
            <a:r>
              <a:rPr sz="900" dirty="0">
                <a:latin typeface="Lucida Sans Unicode"/>
                <a:cs typeface="Lucida Sans Unicode"/>
              </a:rPr>
              <a:t>ОБРАЗОВАТЕЛЬНОГО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СТАНДАРТА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ОБЩЕГО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ОБРАЗОВАНИЯ»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ОТ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spc="-105" dirty="0">
                <a:latin typeface="Lucida Sans Unicode"/>
                <a:cs typeface="Lucida Sans Unicode"/>
              </a:rPr>
              <a:t>12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spc="60" dirty="0">
                <a:latin typeface="Lucida Sans Unicode"/>
                <a:cs typeface="Lucida Sans Unicode"/>
              </a:rPr>
              <a:t>МАЯ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-95" dirty="0">
                <a:latin typeface="Lucida Sans Unicode"/>
                <a:cs typeface="Lucida Sans Unicode"/>
              </a:rPr>
              <a:t>2011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Г.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03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spc="50" dirty="0">
                <a:latin typeface="Lucida Sans Unicode"/>
                <a:cs typeface="Lucida Sans Unicode"/>
              </a:rPr>
              <a:t>–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296.</a:t>
            </a:r>
            <a:endParaRPr sz="900">
              <a:latin typeface="Lucida Sans Unicode"/>
              <a:cs typeface="Lucida Sans Unicode"/>
            </a:endParaRPr>
          </a:p>
          <a:p>
            <a:pPr marL="12700" marR="947419">
              <a:lnSpc>
                <a:spcPct val="150000"/>
              </a:lnSpc>
              <a:spcBef>
                <a:spcPts val="1175"/>
              </a:spcBef>
            </a:pPr>
            <a:r>
              <a:rPr sz="900" dirty="0">
                <a:latin typeface="Lucida Sans Unicode"/>
                <a:cs typeface="Lucida Sans Unicode"/>
              </a:rPr>
              <a:t>ПОСТАНОВЛЕНИЕ</a:t>
            </a:r>
            <a:r>
              <a:rPr sz="900" spc="9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ФЕДЕРАЛЬНОЙ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СЛУЖБЫ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ПО</a:t>
            </a:r>
            <a:r>
              <a:rPr sz="900" spc="1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НАДЗОРУ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spc="85" dirty="0">
                <a:latin typeface="Lucida Sans Unicode"/>
                <a:cs typeface="Lucida Sans Unicode"/>
              </a:rPr>
              <a:t>В</a:t>
            </a:r>
            <a:r>
              <a:rPr sz="900" spc="90" dirty="0">
                <a:latin typeface="Lucida Sans Unicode"/>
                <a:cs typeface="Lucida Sans Unicode"/>
              </a:rPr>
              <a:t> </a:t>
            </a:r>
            <a:r>
              <a:rPr sz="900" spc="65" dirty="0">
                <a:latin typeface="Lucida Sans Unicode"/>
                <a:cs typeface="Lucida Sans Unicode"/>
              </a:rPr>
              <a:t>СФЕРЕ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ЗАЩИТЫ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ПРАВ</a:t>
            </a:r>
            <a:r>
              <a:rPr sz="900" spc="9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ПОТРЕБИТЕЛЕЙ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И</a:t>
            </a:r>
            <a:r>
              <a:rPr sz="900" spc="1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БЛАГОПОЛУЧИЯ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spc="45" dirty="0">
                <a:latin typeface="Lucida Sans Unicode"/>
                <a:cs typeface="Lucida Sans Unicode"/>
              </a:rPr>
              <a:t>ЧЕЛОВЕКА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spc="-50" dirty="0">
                <a:latin typeface="Lucida Sans Unicode"/>
                <a:cs typeface="Lucida Sans Unicode"/>
              </a:rPr>
              <a:t>И </a:t>
            </a:r>
            <a:r>
              <a:rPr sz="900" dirty="0">
                <a:latin typeface="Lucida Sans Unicode"/>
                <a:cs typeface="Lucida Sans Unicode"/>
              </a:rPr>
              <a:t>ГЛАВНОГО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ГОСУДАРСТВЕННОГО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САНИТАРНОГО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ВРАЧА</a:t>
            </a:r>
            <a:r>
              <a:rPr sz="900" spc="60" dirty="0">
                <a:latin typeface="Lucida Sans Unicode"/>
                <a:cs typeface="Lucida Sans Unicode"/>
              </a:rPr>
              <a:t> </a:t>
            </a:r>
            <a:r>
              <a:rPr sz="900" spc="110" dirty="0">
                <a:latin typeface="Lucida Sans Unicode"/>
                <a:cs typeface="Lucida Sans Unicode"/>
              </a:rPr>
              <a:t>РФ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ОТ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-30" dirty="0">
                <a:latin typeface="Lucida Sans Unicode"/>
                <a:cs typeface="Lucida Sans Unicode"/>
              </a:rPr>
              <a:t>29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ДЕКАБРЯ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spc="-60" dirty="0">
                <a:latin typeface="Lucida Sans Unicode"/>
                <a:cs typeface="Lucida Sans Unicode"/>
              </a:rPr>
              <a:t>2010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Г.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50" dirty="0">
                <a:latin typeface="Lucida Sans Unicode"/>
                <a:cs typeface="Lucida Sans Unicode"/>
              </a:rPr>
              <a:t> </a:t>
            </a:r>
            <a:r>
              <a:rPr sz="900" spc="-70" dirty="0">
                <a:latin typeface="Lucida Sans Unicode"/>
                <a:cs typeface="Lucida Sans Unicode"/>
              </a:rPr>
              <a:t>189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«ОБ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УТВЕРЖДЕНИИ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САНПИН</a:t>
            </a:r>
            <a:r>
              <a:rPr sz="900" spc="95" dirty="0">
                <a:latin typeface="Lucida Sans Unicode"/>
                <a:cs typeface="Lucida Sans Unicode"/>
              </a:rPr>
              <a:t> </a:t>
            </a:r>
            <a:r>
              <a:rPr sz="900" spc="-60" dirty="0">
                <a:latin typeface="Lucida Sans Unicode"/>
                <a:cs typeface="Lucida Sans Unicode"/>
              </a:rPr>
              <a:t>2.4.2.2821-</a:t>
            </a:r>
            <a:r>
              <a:rPr sz="900" spc="-25" dirty="0">
                <a:latin typeface="Lucida Sans Unicode"/>
                <a:cs typeface="Lucida Sans Unicode"/>
              </a:rPr>
              <a:t>10</a:t>
            </a:r>
            <a:endParaRPr sz="900">
              <a:latin typeface="Lucida Sans Unicode"/>
              <a:cs typeface="Lucida Sans Unicode"/>
            </a:endParaRPr>
          </a:p>
          <a:p>
            <a:pPr marL="12700" marR="640080">
              <a:lnSpc>
                <a:spcPct val="150000"/>
              </a:lnSpc>
            </a:pPr>
            <a:r>
              <a:rPr sz="900" spc="-10" dirty="0">
                <a:latin typeface="Lucida Sans Unicode"/>
                <a:cs typeface="Lucida Sans Unicode"/>
              </a:rPr>
              <a:t>«САНИТАРНО-</a:t>
            </a:r>
            <a:r>
              <a:rPr sz="900" dirty="0">
                <a:latin typeface="Lucida Sans Unicode"/>
                <a:cs typeface="Lucida Sans Unicode"/>
              </a:rPr>
              <a:t>ЭПИДЕМИОЛОГИЧЕСКИЕ</a:t>
            </a:r>
            <a:r>
              <a:rPr sz="900" spc="1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ТРЕБОВАНИЯ</a:t>
            </a:r>
            <a:r>
              <a:rPr sz="900" spc="254" dirty="0">
                <a:latin typeface="Lucida Sans Unicode"/>
                <a:cs typeface="Lucida Sans Unicode"/>
              </a:rPr>
              <a:t> </a:t>
            </a:r>
            <a:r>
              <a:rPr sz="900" spc="80" dirty="0">
                <a:latin typeface="Lucida Sans Unicode"/>
                <a:cs typeface="Lucida Sans Unicode"/>
              </a:rPr>
              <a:t>К</a:t>
            </a:r>
            <a:r>
              <a:rPr sz="900" spc="2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УСЛОВИЯМ</a:t>
            </a:r>
            <a:r>
              <a:rPr sz="900" spc="1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И</a:t>
            </a:r>
            <a:r>
              <a:rPr sz="900" spc="229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ОРГАНИЗАЦИИ</a:t>
            </a:r>
            <a:r>
              <a:rPr sz="900" spc="2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ОБУЧЕНИЯ,</a:t>
            </a:r>
            <a:r>
              <a:rPr sz="900" spc="2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СОДЕРЖАНИЯ</a:t>
            </a:r>
            <a:r>
              <a:rPr sz="900" spc="254" dirty="0">
                <a:latin typeface="Lucida Sans Unicode"/>
                <a:cs typeface="Lucida Sans Unicode"/>
              </a:rPr>
              <a:t> </a:t>
            </a:r>
            <a:r>
              <a:rPr sz="900" spc="35" dirty="0">
                <a:latin typeface="Lucida Sans Unicode"/>
                <a:cs typeface="Lucida Sans Unicode"/>
              </a:rPr>
              <a:t>В </a:t>
            </a:r>
            <a:r>
              <a:rPr sz="900" dirty="0">
                <a:latin typeface="Lucida Sans Unicode"/>
                <a:cs typeface="Lucida Sans Unicode"/>
              </a:rPr>
              <a:t>ОБЩЕОБРАЗОВАТЕЛЬНЫХ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УЧРЕЖДЕНИЯХ»</a:t>
            </a:r>
            <a:r>
              <a:rPr sz="900" spc="9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С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spc="60" dirty="0">
                <a:latin typeface="Lucida Sans Unicode"/>
                <a:cs typeface="Lucida Sans Unicode"/>
              </a:rPr>
              <a:t>ИЗМЕНЕНИЯМИ </a:t>
            </a:r>
            <a:r>
              <a:rPr sz="900" spc="-10" dirty="0">
                <a:latin typeface="Lucida Sans Unicode"/>
                <a:cs typeface="Lucida Sans Unicode"/>
              </a:rPr>
              <a:t>ОТ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24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НОЯБРЯ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spc="-60" dirty="0">
                <a:latin typeface="Lucida Sans Unicode"/>
                <a:cs typeface="Lucida Sans Unicode"/>
              </a:rPr>
              <a:t>2015</a:t>
            </a:r>
            <a:r>
              <a:rPr sz="900" spc="9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Г.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ПОСТАНОВЛЕНИЕ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60" dirty="0">
                <a:latin typeface="Lucida Sans Unicode"/>
                <a:cs typeface="Lucida Sans Unicode"/>
              </a:rPr>
              <a:t> </a:t>
            </a:r>
            <a:r>
              <a:rPr sz="900" spc="-95" dirty="0">
                <a:latin typeface="Lucida Sans Unicode"/>
                <a:cs typeface="Lucida Sans Unicode"/>
              </a:rPr>
              <a:t>81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«О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ВНЕСЕНИИ</a:t>
            </a:r>
            <a:r>
              <a:rPr sz="900" spc="100" dirty="0">
                <a:latin typeface="Lucida Sans Unicode"/>
                <a:cs typeface="Lucida Sans Unicode"/>
              </a:rPr>
              <a:t> </a:t>
            </a:r>
            <a:r>
              <a:rPr sz="900" spc="45" dirty="0">
                <a:latin typeface="Lucida Sans Unicode"/>
                <a:cs typeface="Lucida Sans Unicode"/>
              </a:rPr>
              <a:t>ИЗМЕНЕНИЙ</a:t>
            </a:r>
            <a:endParaRPr sz="900">
              <a:latin typeface="Lucida Sans Unicode"/>
              <a:cs typeface="Lucida Sans Unicode"/>
            </a:endParaRPr>
          </a:p>
          <a:p>
            <a:pPr marL="12700" marR="1202055">
              <a:lnSpc>
                <a:spcPct val="150000"/>
              </a:lnSpc>
            </a:pP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95" dirty="0">
                <a:latin typeface="Lucida Sans Unicode"/>
                <a:cs typeface="Lucida Sans Unicode"/>
              </a:rPr>
              <a:t> </a:t>
            </a:r>
            <a:r>
              <a:rPr sz="900" spc="-30" dirty="0">
                <a:latin typeface="Lucida Sans Unicode"/>
                <a:cs typeface="Lucida Sans Unicode"/>
              </a:rPr>
              <a:t>3</a:t>
            </a:r>
            <a:r>
              <a:rPr sz="900" spc="120" dirty="0">
                <a:latin typeface="Lucida Sans Unicode"/>
                <a:cs typeface="Lucida Sans Unicode"/>
              </a:rPr>
              <a:t> </a:t>
            </a:r>
            <a:r>
              <a:rPr sz="900" spc="85" dirty="0">
                <a:latin typeface="Lucida Sans Unicode"/>
                <a:cs typeface="Lucida Sans Unicode"/>
              </a:rPr>
              <a:t>В</a:t>
            </a:r>
            <a:r>
              <a:rPr sz="900" spc="114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САНПИН</a:t>
            </a:r>
            <a:r>
              <a:rPr sz="900" spc="135" dirty="0">
                <a:latin typeface="Lucida Sans Unicode"/>
                <a:cs typeface="Lucida Sans Unicode"/>
              </a:rPr>
              <a:t> </a:t>
            </a:r>
            <a:r>
              <a:rPr sz="900" spc="-60" dirty="0">
                <a:latin typeface="Lucida Sans Unicode"/>
                <a:cs typeface="Lucida Sans Unicode"/>
              </a:rPr>
              <a:t>2.4.2.2821-</a:t>
            </a:r>
            <a:r>
              <a:rPr sz="900" spc="-90" dirty="0">
                <a:latin typeface="Lucida Sans Unicode"/>
                <a:cs typeface="Lucida Sans Unicode"/>
              </a:rPr>
              <a:t>10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«САНИТАРНО-</a:t>
            </a:r>
            <a:r>
              <a:rPr sz="900" dirty="0">
                <a:latin typeface="Lucida Sans Unicode"/>
                <a:cs typeface="Lucida Sans Unicode"/>
              </a:rPr>
              <a:t>ЭПИДЕМИОЛОГИЧЕСКИЕ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ТРЕБОВАНИЯ</a:t>
            </a:r>
            <a:r>
              <a:rPr sz="900" spc="135" dirty="0">
                <a:latin typeface="Lucida Sans Unicode"/>
                <a:cs typeface="Lucida Sans Unicode"/>
              </a:rPr>
              <a:t> </a:t>
            </a:r>
            <a:r>
              <a:rPr sz="900" spc="80" dirty="0">
                <a:latin typeface="Lucida Sans Unicode"/>
                <a:cs typeface="Lucida Sans Unicode"/>
              </a:rPr>
              <a:t>К</a:t>
            </a:r>
            <a:r>
              <a:rPr sz="900" spc="1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УСЛОВИЯМ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И</a:t>
            </a:r>
            <a:r>
              <a:rPr sz="900" spc="1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ОРГАНИЗАЦИИ</a:t>
            </a:r>
            <a:r>
              <a:rPr sz="900" spc="14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ОБУЧЕНИЯ, </a:t>
            </a:r>
            <a:r>
              <a:rPr sz="900" spc="30" dirty="0">
                <a:latin typeface="Lucida Sans Unicode"/>
                <a:cs typeface="Lucida Sans Unicode"/>
              </a:rPr>
              <a:t>СОДЕРЖАНИЯ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spc="85" dirty="0">
                <a:latin typeface="Lucida Sans Unicode"/>
                <a:cs typeface="Lucida Sans Unicode"/>
              </a:rPr>
              <a:t>В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30" dirty="0">
                <a:latin typeface="Lucida Sans Unicode"/>
                <a:cs typeface="Lucida Sans Unicode"/>
              </a:rPr>
              <a:t>ОБЩЕОБРАЗОВАТЕЛЬНЫХ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30" dirty="0">
                <a:latin typeface="Lucida Sans Unicode"/>
                <a:cs typeface="Lucida Sans Unicode"/>
              </a:rPr>
              <a:t>УЧРЕЖДЕНИЯХ»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50" dirty="0">
                <a:latin typeface="Lucida Sans Unicode"/>
                <a:cs typeface="Lucida Sans Unicode"/>
              </a:rPr>
              <a:t>.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778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Lucida Sans Unicode"/>
                <a:cs typeface="Lucida Sans Unicode"/>
              </a:rPr>
              <a:t>УСТАВ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ГБОУ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ШКОЛА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2048.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7780">
              <a:lnSpc>
                <a:spcPct val="100000"/>
              </a:lnSpc>
            </a:pPr>
            <a:r>
              <a:rPr sz="900" spc="10" dirty="0">
                <a:latin typeface="Lucida Sans Unicode"/>
                <a:cs typeface="Lucida Sans Unicode"/>
              </a:rPr>
              <a:t>ЛОКАЛЬНЫЕ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45" dirty="0">
                <a:latin typeface="Lucida Sans Unicode"/>
                <a:cs typeface="Lucida Sans Unicode"/>
              </a:rPr>
              <a:t>НОРМАТИВНЫЕ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10" dirty="0">
                <a:latin typeface="Lucida Sans Unicode"/>
                <a:cs typeface="Lucida Sans Unicode"/>
              </a:rPr>
              <a:t>АКТЫ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10" dirty="0">
                <a:latin typeface="Lucida Sans Unicode"/>
                <a:cs typeface="Lucida Sans Unicode"/>
              </a:rPr>
              <a:t>ГБОУ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10" dirty="0">
                <a:latin typeface="Lucida Sans Unicode"/>
                <a:cs typeface="Lucida Sans Unicode"/>
              </a:rPr>
              <a:t>ШКОЛА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spc="210" dirty="0">
                <a:latin typeface="Lucida Sans Unicode"/>
                <a:cs typeface="Lucida Sans Unicode"/>
              </a:rPr>
              <a:t>№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2048.</a:t>
            </a:r>
            <a:endParaRPr sz="9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6" name="object 6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651" y="662940"/>
            <a:ext cx="249935" cy="24993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651" y="1165860"/>
            <a:ext cx="249935" cy="25145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651" y="1790700"/>
            <a:ext cx="249935" cy="25145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748" y="2519172"/>
            <a:ext cx="249935" cy="25145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651" y="3247644"/>
            <a:ext cx="249935" cy="25145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651" y="3872484"/>
            <a:ext cx="249935" cy="24993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651" y="4745735"/>
            <a:ext cx="249935" cy="24993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651" y="5716523"/>
            <a:ext cx="249935" cy="24993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651" y="6131052"/>
            <a:ext cx="249935" cy="2499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412" y="2095635"/>
            <a:ext cx="5114290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006FC0"/>
                </a:solidFill>
              </a:rPr>
              <a:t>ДЛЯ</a:t>
            </a:r>
            <a:r>
              <a:rPr sz="8000" spc="-600" dirty="0">
                <a:solidFill>
                  <a:srgbClr val="006FC0"/>
                </a:solidFill>
              </a:rPr>
              <a:t> </a:t>
            </a:r>
            <a:r>
              <a:rPr sz="8000" spc="395" dirty="0">
                <a:solidFill>
                  <a:srgbClr val="006FC0"/>
                </a:solidFill>
              </a:rPr>
              <a:t>ЧЕГО </a:t>
            </a:r>
            <a:r>
              <a:rPr sz="8000" spc="409" dirty="0">
                <a:solidFill>
                  <a:srgbClr val="006FC0"/>
                </a:solidFill>
              </a:rPr>
              <a:t>НУЖНО?</a:t>
            </a:r>
            <a:endParaRPr sz="8000"/>
          </a:p>
        </p:txBody>
      </p:sp>
      <p:grpSp>
        <p:nvGrpSpPr>
          <p:cNvPr id="3" name="object 3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4" name="object 4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9874"/>
            <a:ext cx="12191998" cy="2381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55193" y="760247"/>
            <a:ext cx="1979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latin typeface="Lucida Sans Unicode"/>
                <a:cs typeface="Lucida Sans Unicode"/>
              </a:rPr>
              <a:t>ЗАКАЗ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ГОСУДАРСТВА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5" name="object 5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129098" y="647471"/>
            <a:ext cx="187896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  <a:spcBef>
                <a:spcPts val="105"/>
              </a:spcBef>
            </a:pPr>
            <a:r>
              <a:rPr sz="1400" spc="40" dirty="0">
                <a:latin typeface="Lucida Sans Unicode"/>
                <a:cs typeface="Lucida Sans Unicode"/>
              </a:rPr>
              <a:t>ТЕХНОЛОГИЧЕСКАЯ </a:t>
            </a:r>
            <a:r>
              <a:rPr sz="1400" spc="55" dirty="0">
                <a:latin typeface="Lucida Sans Unicode"/>
                <a:cs typeface="Lucida Sans Unicode"/>
              </a:rPr>
              <a:t>РЕВОЛЮЦИЯ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3059" y="448055"/>
            <a:ext cx="943355" cy="584301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4120" y="1367027"/>
            <a:ext cx="414527" cy="41452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010662" y="1901170"/>
            <a:ext cx="336042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400" spc="85" dirty="0">
                <a:latin typeface="Lucida Sans Unicode"/>
                <a:cs typeface="Lucida Sans Unicode"/>
              </a:rPr>
              <a:t>ДЕМОГРАФИЧЕСКИЙ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ПРИРОСТ </a:t>
            </a:r>
            <a:r>
              <a:rPr sz="1400" spc="20" dirty="0">
                <a:latin typeface="Lucida Sans Unicode"/>
                <a:cs typeface="Lucida Sans Unicode"/>
              </a:rPr>
              <a:t>НАСЕЛЕНИЯ</a:t>
            </a:r>
            <a:r>
              <a:rPr sz="1400" spc="15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НАМНОГО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ПРЕВЫШАЕТ </a:t>
            </a:r>
            <a:r>
              <a:rPr sz="1400" spc="85" dirty="0">
                <a:latin typeface="Lucida Sans Unicode"/>
                <a:cs typeface="Lucida Sans Unicode"/>
              </a:rPr>
              <a:t>ТЕМПЫ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РОСТА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95" dirty="0">
                <a:latin typeface="Lucida Sans Unicode"/>
                <a:cs typeface="Lucida Sans Unicode"/>
              </a:rPr>
              <a:t>ЭКОНОМИКИ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4120" y="3121152"/>
            <a:ext cx="414527" cy="414515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309485" y="3681872"/>
            <a:ext cx="27635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985" marR="5080" indent="-883919">
              <a:lnSpc>
                <a:spcPct val="150000"/>
              </a:lnSpc>
              <a:spcBef>
                <a:spcPts val="100"/>
              </a:spcBef>
            </a:pPr>
            <a:r>
              <a:rPr sz="1400" spc="80" dirty="0">
                <a:solidFill>
                  <a:srgbClr val="FF0000"/>
                </a:solidFill>
                <a:latin typeface="Lucida Sans Unicode"/>
                <a:cs typeface="Lucida Sans Unicode"/>
              </a:rPr>
              <a:t>НУЖНЫ</a:t>
            </a:r>
            <a:r>
              <a:rPr sz="1400" spc="-1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FF0000"/>
                </a:solidFill>
                <a:latin typeface="Lucida Sans Unicode"/>
                <a:cs typeface="Lucida Sans Unicode"/>
              </a:rPr>
              <a:t>НОВЫЕ</a:t>
            </a:r>
            <a:r>
              <a:rPr sz="1400" spc="-1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100" dirty="0">
                <a:solidFill>
                  <a:srgbClr val="FF0000"/>
                </a:solidFill>
                <a:latin typeface="Lucida Sans Unicode"/>
                <a:cs typeface="Lucida Sans Unicode"/>
              </a:rPr>
              <a:t>МЕХАНИЗМЫ </a:t>
            </a:r>
            <a:r>
              <a:rPr sz="1400" spc="45" dirty="0">
                <a:solidFill>
                  <a:srgbClr val="FF0000"/>
                </a:solidFill>
                <a:latin typeface="Lucida Sans Unicode"/>
                <a:cs typeface="Lucida Sans Unicode"/>
              </a:rPr>
              <a:t>РАЗВИТИЯ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6979" y="4581144"/>
            <a:ext cx="414527" cy="413003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41175" y="5093835"/>
            <a:ext cx="37465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77925">
              <a:lnSpc>
                <a:spcPct val="150000"/>
              </a:lnSpc>
              <a:spcBef>
                <a:spcPts val="100"/>
              </a:spcBef>
            </a:pPr>
            <a:r>
              <a:rPr sz="1400" spc="60" dirty="0">
                <a:solidFill>
                  <a:srgbClr val="00AF50"/>
                </a:solidFill>
                <a:latin typeface="Lucida Sans Unicode"/>
                <a:cs typeface="Lucida Sans Unicode"/>
              </a:rPr>
              <a:t>ОБЕСПЕЧЕНИЕ </a:t>
            </a:r>
            <a:r>
              <a:rPr sz="1400" spc="40" dirty="0">
                <a:solidFill>
                  <a:srgbClr val="00AF50"/>
                </a:solidFill>
                <a:latin typeface="Lucida Sans Unicode"/>
                <a:cs typeface="Lucida Sans Unicode"/>
              </a:rPr>
              <a:t>КОНКУРЕНТНОСПОСОБНОСТИ</a:t>
            </a:r>
            <a:r>
              <a:rPr sz="1400" spc="-6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105" dirty="0">
                <a:solidFill>
                  <a:srgbClr val="00AF50"/>
                </a:solidFill>
                <a:latin typeface="Lucida Sans Unicode"/>
                <a:cs typeface="Lucida Sans Unicode"/>
              </a:rPr>
              <a:t>МОСКВЫ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8892" y="1367027"/>
            <a:ext cx="414515" cy="414527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6383661" y="2061192"/>
            <a:ext cx="344360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9330" marR="5080" indent="-977265">
              <a:lnSpc>
                <a:spcPct val="150000"/>
              </a:lnSpc>
              <a:spcBef>
                <a:spcPts val="100"/>
              </a:spcBef>
            </a:pPr>
            <a:r>
              <a:rPr sz="1400" spc="50" dirty="0">
                <a:latin typeface="Lucida Sans Unicode"/>
                <a:cs typeface="Lucida Sans Unicode"/>
              </a:rPr>
              <a:t>АВТОМАТИЗАЦИЯ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РАЗЛИЧНЫХ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90" dirty="0">
                <a:latin typeface="Lucida Sans Unicode"/>
                <a:cs typeface="Lucida Sans Unicode"/>
              </a:rPr>
              <a:t>СФЕР </a:t>
            </a:r>
            <a:r>
              <a:rPr sz="1400" spc="-10" dirty="0">
                <a:latin typeface="Lucida Sans Unicode"/>
                <a:cs typeface="Lucida Sans Unicode"/>
              </a:rPr>
              <a:t>ДЕЯТЕЛЬНОСТИ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8892" y="3121152"/>
            <a:ext cx="414515" cy="414515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6696081" y="3924067"/>
            <a:ext cx="2821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FF0000"/>
                </a:solidFill>
                <a:latin typeface="Lucida Sans Unicode"/>
                <a:cs typeface="Lucida Sans Unicode"/>
              </a:rPr>
              <a:t>СОКРАЩЕНИЕ</a:t>
            </a:r>
            <a:r>
              <a:rPr sz="1400"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FF0000"/>
                </a:solidFill>
                <a:latin typeface="Lucida Sans Unicode"/>
                <a:cs typeface="Lucida Sans Unicode"/>
              </a:rPr>
              <a:t>РАБОЧИХ</a:t>
            </a:r>
            <a:r>
              <a:rPr sz="1400" spc="-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FF0000"/>
                </a:solidFill>
                <a:latin typeface="Lucida Sans Unicode"/>
                <a:cs typeface="Lucida Sans Unicode"/>
              </a:rPr>
              <a:t>МЕСТ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42" name="object 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21752" y="4532376"/>
            <a:ext cx="414514" cy="413003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310349" y="5160907"/>
            <a:ext cx="3837304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400" spc="85" dirty="0">
                <a:latin typeface="Lucida Sans Unicode"/>
                <a:cs typeface="Lucida Sans Unicode"/>
              </a:rPr>
              <a:t>РЫНОК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ТРУДА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МЕНЯЕТСЯ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70" dirty="0">
                <a:latin typeface="Lucida Sans Unicode"/>
                <a:cs typeface="Lucida Sans Unicode"/>
              </a:rPr>
              <a:t>ОЧЕНЬ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БЫСТРО </a:t>
            </a:r>
            <a:r>
              <a:rPr sz="1400" spc="-45" dirty="0">
                <a:latin typeface="Lucida Sans Unicode"/>
                <a:cs typeface="Lucida Sans Unicode"/>
              </a:rPr>
              <a:t>ИЗ-</a:t>
            </a:r>
            <a:r>
              <a:rPr sz="1400" spc="55" dirty="0">
                <a:latin typeface="Lucida Sans Unicode"/>
                <a:cs typeface="Lucida Sans Unicode"/>
              </a:rPr>
              <a:t>ЗА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65" dirty="0">
                <a:latin typeface="Lucida Sans Unicode"/>
                <a:cs typeface="Lucida Sans Unicode"/>
              </a:rPr>
              <a:t>МАССОВОГО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35" dirty="0">
                <a:latin typeface="Lucida Sans Unicode"/>
                <a:cs typeface="Lucida Sans Unicode"/>
              </a:rPr>
              <a:t>РАСПРОСТРАНЕНИЯ </a:t>
            </a:r>
            <a:r>
              <a:rPr sz="1400" spc="45" dirty="0">
                <a:latin typeface="Lucida Sans Unicode"/>
                <a:cs typeface="Lucida Sans Unicode"/>
              </a:rPr>
              <a:t>ИСКУСТВЕННОГО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ИНТЕЛЛЕКТА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9683" y="2225408"/>
            <a:ext cx="7486015" cy="255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600" spc="-315" dirty="0">
                <a:solidFill>
                  <a:srgbClr val="006FC0"/>
                </a:solidFill>
              </a:rPr>
              <a:t>2025</a:t>
            </a:r>
            <a:r>
              <a:rPr sz="16600" spc="-1345" dirty="0">
                <a:solidFill>
                  <a:srgbClr val="006FC0"/>
                </a:solidFill>
              </a:rPr>
              <a:t> </a:t>
            </a:r>
            <a:r>
              <a:rPr sz="6600" spc="30" dirty="0">
                <a:solidFill>
                  <a:srgbClr val="006FC0"/>
                </a:solidFill>
              </a:rPr>
              <a:t>ГОД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4" name="object 4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8850" y="1681491"/>
            <a:ext cx="22434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AF50"/>
                </a:solidFill>
                <a:latin typeface="Lucida Sans Unicode"/>
                <a:cs typeface="Lucida Sans Unicode"/>
              </a:rPr>
              <a:t>ИНТЕРНЕТ</a:t>
            </a:r>
            <a:r>
              <a:rPr sz="1400" spc="1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-285" dirty="0">
                <a:solidFill>
                  <a:srgbClr val="00AF50"/>
                </a:solidFill>
                <a:latin typeface="Lucida Sans Unicode"/>
                <a:cs typeface="Lucida Sans Unicode"/>
              </a:rPr>
              <a:t>-</a:t>
            </a:r>
            <a:r>
              <a:rPr sz="1400" spc="75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AF50"/>
                </a:solidFill>
                <a:latin typeface="Lucida Sans Unicode"/>
                <a:cs typeface="Lucida Sans Unicode"/>
              </a:rPr>
              <a:t>ПЛОЩАДКИ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2167" y="1412748"/>
            <a:ext cx="755903" cy="7574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1223" y="1681491"/>
            <a:ext cx="10871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40" dirty="0">
                <a:solidFill>
                  <a:srgbClr val="FF0000"/>
                </a:solidFill>
              </a:rPr>
              <a:t>ПРОДАВЦЫ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6336637" y="2405778"/>
            <a:ext cx="28651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50" dirty="0">
                <a:solidFill>
                  <a:srgbClr val="00AF50"/>
                </a:solidFill>
                <a:latin typeface="Lucida Sans Unicode"/>
                <a:cs typeface="Lucida Sans Unicode"/>
              </a:rPr>
              <a:t>БУХГАЛТЕРСКИЕ</a:t>
            </a:r>
            <a:r>
              <a:rPr sz="1400" spc="-14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100" dirty="0">
                <a:solidFill>
                  <a:srgbClr val="00AF50"/>
                </a:solidFill>
                <a:latin typeface="Lucida Sans Unicode"/>
                <a:cs typeface="Lucida Sans Unicode"/>
              </a:rPr>
              <a:t>ПРОГРАММЫ </a:t>
            </a:r>
            <a:r>
              <a:rPr sz="1400" spc="60" dirty="0">
                <a:solidFill>
                  <a:srgbClr val="00AF50"/>
                </a:solidFill>
                <a:latin typeface="Lucida Sans Unicode"/>
                <a:cs typeface="Lucida Sans Unicode"/>
              </a:rPr>
              <a:t>И</a:t>
            </a:r>
            <a:r>
              <a:rPr sz="1400" spc="-12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00AF50"/>
                </a:solidFill>
                <a:latin typeface="Lucida Sans Unicode"/>
                <a:cs typeface="Lucida Sans Unicode"/>
              </a:rPr>
              <a:t>ИСКУСТВЕННЫЙ</a:t>
            </a:r>
            <a:r>
              <a:rPr sz="1400" spc="-150" dirty="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0AF50"/>
                </a:solidFill>
                <a:latin typeface="Lucida Sans Unicode"/>
                <a:cs typeface="Lucida Sans Unicode"/>
              </a:rPr>
              <a:t>ИНТЕЛЛЕКТ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2167" y="2380488"/>
            <a:ext cx="755903" cy="7559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29628" y="2671968"/>
            <a:ext cx="2509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0" dirty="0">
                <a:solidFill>
                  <a:srgbClr val="FF0000"/>
                </a:solidFill>
                <a:latin typeface="Lucida Sans Unicode"/>
                <a:cs typeface="Lucida Sans Unicode"/>
              </a:rPr>
              <a:t>СПЕЦИАЛИСТЫ</a:t>
            </a:r>
            <a:r>
              <a:rPr sz="1400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FF0000"/>
                </a:solidFill>
                <a:latin typeface="Lucida Sans Unicode"/>
                <a:cs typeface="Lucida Sans Unicode"/>
              </a:rPr>
              <a:t>БУХ. </a:t>
            </a:r>
            <a:r>
              <a:rPr sz="14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УЧЕТА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2812" y="3669211"/>
            <a:ext cx="39960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>
                <a:solidFill>
                  <a:srgbClr val="006FC0"/>
                </a:solidFill>
                <a:latin typeface="Lucida Sans Unicode"/>
                <a:cs typeface="Lucida Sans Unicode"/>
              </a:rPr>
              <a:t>ТАК</a:t>
            </a:r>
            <a:r>
              <a:rPr sz="3200" spc="-254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3200" spc="365" dirty="0">
                <a:solidFill>
                  <a:srgbClr val="006FC0"/>
                </a:solidFill>
                <a:latin typeface="Lucida Sans Unicode"/>
                <a:cs typeface="Lucida Sans Unicode"/>
              </a:rPr>
              <a:t>ЖЕ</a:t>
            </a:r>
            <a:r>
              <a:rPr sz="3200" spc="-2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3200" spc="60" dirty="0">
                <a:solidFill>
                  <a:srgbClr val="006FC0"/>
                </a:solidFill>
                <a:latin typeface="Lucida Sans Unicode"/>
                <a:cs typeface="Lucida Sans Unicode"/>
              </a:rPr>
              <a:t>ИСЧЕЗНУТ:</a:t>
            </a:r>
            <a:endParaRPr sz="3200">
              <a:latin typeface="Lucida Sans Unicode"/>
              <a:cs typeface="Lucida Sans Unicode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46280" y="4711493"/>
          <a:ext cx="8107680" cy="1252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1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marL="31750">
                        <a:lnSpc>
                          <a:spcPts val="1425"/>
                        </a:lnSpc>
                      </a:pPr>
                      <a:r>
                        <a:rPr sz="1400" spc="80" dirty="0">
                          <a:latin typeface="Lucida Sans Unicode"/>
                          <a:cs typeface="Lucida Sans Unicode"/>
                        </a:rPr>
                        <a:t>ПОМОЩНИКИ</a:t>
                      </a:r>
                      <a:r>
                        <a:rPr sz="1400" spc="-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ЮРИСТА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8120" algn="ctr">
                        <a:lnSpc>
                          <a:spcPts val="1425"/>
                        </a:lnSpc>
                      </a:pPr>
                      <a:r>
                        <a:rPr sz="1400" spc="40" dirty="0">
                          <a:latin typeface="Lucida Sans Unicode"/>
                          <a:cs typeface="Lucida Sans Unicode"/>
                        </a:rPr>
                        <a:t>АВИАДИСПЕТЧЕРЫ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425"/>
                        </a:lnSpc>
                      </a:pPr>
                      <a:r>
                        <a:rPr sz="1400" spc="10" dirty="0">
                          <a:latin typeface="Lucida Sans Unicode"/>
                          <a:cs typeface="Lucida Sans Unicode"/>
                        </a:rPr>
                        <a:t>СОТРУДНИКИ</a:t>
                      </a:r>
                      <a:r>
                        <a:rPr sz="14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70" dirty="0">
                          <a:latin typeface="Lucida Sans Unicode"/>
                          <a:cs typeface="Lucida Sans Unicode"/>
                        </a:rPr>
                        <a:t>ПАРКОВОК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62738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ТАКСИСТЫ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7320" marB="0"/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ПОЧТАЛЬОНЫ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7320" marB="0"/>
                </a:tc>
                <a:tc>
                  <a:txBody>
                    <a:bodyPr/>
                    <a:lstStyle/>
                    <a:p>
                      <a:pPr marL="133540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55" dirty="0">
                          <a:latin typeface="Lucida Sans Unicode"/>
                          <a:cs typeface="Lucida Sans Unicode"/>
                        </a:rPr>
                        <a:t>ВАХТЕРЫ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73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617220">
                        <a:lnSpc>
                          <a:spcPts val="1560"/>
                        </a:lnSpc>
                        <a:spcBef>
                          <a:spcPts val="1160"/>
                        </a:spcBef>
                      </a:pPr>
                      <a:r>
                        <a:rPr sz="1400" spc="50" dirty="0">
                          <a:latin typeface="Lucida Sans Unicode"/>
                          <a:cs typeface="Lucida Sans Unicode"/>
                        </a:rPr>
                        <a:t>КАСКАДЕРЫ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7320" marB="0"/>
                </a:tc>
                <a:tc>
                  <a:txBody>
                    <a:bodyPr/>
                    <a:lstStyle/>
                    <a:p>
                      <a:pPr marR="147955" algn="ctr">
                        <a:lnSpc>
                          <a:spcPts val="1560"/>
                        </a:lnSpc>
                        <a:spcBef>
                          <a:spcPts val="1160"/>
                        </a:spcBef>
                      </a:pPr>
                      <a:r>
                        <a:rPr sz="1400" spc="35" dirty="0">
                          <a:latin typeface="Lucida Sans Unicode"/>
                          <a:cs typeface="Lucida Sans Unicode"/>
                        </a:rPr>
                        <a:t>ДУБЛЕРЫ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7320" marB="0"/>
                </a:tc>
                <a:tc>
                  <a:txBody>
                    <a:bodyPr/>
                    <a:lstStyle/>
                    <a:p>
                      <a:pPr marL="941705">
                        <a:lnSpc>
                          <a:spcPts val="1560"/>
                        </a:lnSpc>
                        <a:spcBef>
                          <a:spcPts val="1160"/>
                        </a:spcBef>
                      </a:pPr>
                      <a:r>
                        <a:rPr sz="1400" spc="6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spc="-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95" dirty="0">
                          <a:latin typeface="Lucida Sans Unicode"/>
                          <a:cs typeface="Lucida Sans Unicode"/>
                        </a:rPr>
                        <a:t>МНОГИЕ</a:t>
                      </a:r>
                      <a:r>
                        <a:rPr sz="1400" spc="-1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ДРУГИЕ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73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00488" y="4776215"/>
            <a:ext cx="1197863" cy="11978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0063" y="339569"/>
            <a:ext cx="1173480" cy="554355"/>
            <a:chOff x="10660063" y="339569"/>
            <a:chExt cx="1173480" cy="554355"/>
          </a:xfrm>
        </p:grpSpPr>
        <p:sp>
          <p:nvSpPr>
            <p:cNvPr id="3" name="object 3"/>
            <p:cNvSpPr/>
            <p:nvPr/>
          </p:nvSpPr>
          <p:spPr>
            <a:xfrm>
              <a:off x="10660063" y="339569"/>
              <a:ext cx="1173480" cy="554355"/>
            </a:xfrm>
            <a:custGeom>
              <a:avLst/>
              <a:gdLst/>
              <a:ahLst/>
              <a:cxnLst/>
              <a:rect l="l" t="t" r="r" b="b"/>
              <a:pathLst>
                <a:path w="1173479" h="554355">
                  <a:moveTo>
                    <a:pt x="586463" y="554138"/>
                  </a:moveTo>
                  <a:lnTo>
                    <a:pt x="522549" y="552512"/>
                  </a:lnTo>
                  <a:lnTo>
                    <a:pt x="460631" y="547748"/>
                  </a:lnTo>
                  <a:lnTo>
                    <a:pt x="401067" y="540015"/>
                  </a:lnTo>
                  <a:lnTo>
                    <a:pt x="344214" y="529482"/>
                  </a:lnTo>
                  <a:lnTo>
                    <a:pt x="290430" y="516319"/>
                  </a:lnTo>
                  <a:lnTo>
                    <a:pt x="240073" y="500694"/>
                  </a:lnTo>
                  <a:lnTo>
                    <a:pt x="193499" y="482776"/>
                  </a:lnTo>
                  <a:lnTo>
                    <a:pt x="151066" y="462735"/>
                  </a:lnTo>
                  <a:lnTo>
                    <a:pt x="113131" y="440740"/>
                  </a:lnTo>
                  <a:lnTo>
                    <a:pt x="80052" y="416961"/>
                  </a:lnTo>
                  <a:lnTo>
                    <a:pt x="29891" y="364724"/>
                  </a:lnTo>
                  <a:lnTo>
                    <a:pt x="3440" y="307377"/>
                  </a:lnTo>
                  <a:lnTo>
                    <a:pt x="0" y="277211"/>
                  </a:lnTo>
                  <a:lnTo>
                    <a:pt x="3440" y="246992"/>
                  </a:lnTo>
                  <a:lnTo>
                    <a:pt x="29891" y="189560"/>
                  </a:lnTo>
                  <a:lnTo>
                    <a:pt x="80052" y="137261"/>
                  </a:lnTo>
                  <a:lnTo>
                    <a:pt x="113131" y="113459"/>
                  </a:lnTo>
                  <a:lnTo>
                    <a:pt x="151066" y="91445"/>
                  </a:lnTo>
                  <a:lnTo>
                    <a:pt x="193499" y="71390"/>
                  </a:lnTo>
                  <a:lnTo>
                    <a:pt x="240073" y="53462"/>
                  </a:lnTo>
                  <a:lnTo>
                    <a:pt x="290430" y="37829"/>
                  </a:lnTo>
                  <a:lnTo>
                    <a:pt x="344214" y="24660"/>
                  </a:lnTo>
                  <a:lnTo>
                    <a:pt x="401067" y="14124"/>
                  </a:lnTo>
                  <a:lnTo>
                    <a:pt x="460631" y="6390"/>
                  </a:lnTo>
                  <a:lnTo>
                    <a:pt x="522549" y="1625"/>
                  </a:lnTo>
                  <a:lnTo>
                    <a:pt x="586463" y="0"/>
                  </a:lnTo>
                  <a:lnTo>
                    <a:pt x="650378" y="1625"/>
                  </a:lnTo>
                  <a:lnTo>
                    <a:pt x="712296" y="6390"/>
                  </a:lnTo>
                  <a:lnTo>
                    <a:pt x="771860" y="14124"/>
                  </a:lnTo>
                  <a:lnTo>
                    <a:pt x="828713" y="24660"/>
                  </a:lnTo>
                  <a:lnTo>
                    <a:pt x="882497" y="37829"/>
                  </a:lnTo>
                  <a:lnTo>
                    <a:pt x="932854" y="53462"/>
                  </a:lnTo>
                  <a:lnTo>
                    <a:pt x="979428" y="71390"/>
                  </a:lnTo>
                  <a:lnTo>
                    <a:pt x="1021861" y="91445"/>
                  </a:lnTo>
                  <a:lnTo>
                    <a:pt x="1059796" y="113459"/>
                  </a:lnTo>
                  <a:lnTo>
                    <a:pt x="1092875" y="137261"/>
                  </a:lnTo>
                  <a:lnTo>
                    <a:pt x="1143036" y="189560"/>
                  </a:lnTo>
                  <a:lnTo>
                    <a:pt x="1169487" y="246992"/>
                  </a:lnTo>
                  <a:lnTo>
                    <a:pt x="1172927" y="277211"/>
                  </a:lnTo>
                  <a:lnTo>
                    <a:pt x="1169487" y="307377"/>
                  </a:lnTo>
                  <a:lnTo>
                    <a:pt x="1143036" y="364724"/>
                  </a:lnTo>
                  <a:lnTo>
                    <a:pt x="1092875" y="416961"/>
                  </a:lnTo>
                  <a:lnTo>
                    <a:pt x="1059796" y="440740"/>
                  </a:lnTo>
                  <a:lnTo>
                    <a:pt x="1021861" y="462735"/>
                  </a:lnTo>
                  <a:lnTo>
                    <a:pt x="979428" y="482776"/>
                  </a:lnTo>
                  <a:lnTo>
                    <a:pt x="932854" y="500694"/>
                  </a:lnTo>
                  <a:lnTo>
                    <a:pt x="882497" y="516319"/>
                  </a:lnTo>
                  <a:lnTo>
                    <a:pt x="828713" y="529482"/>
                  </a:lnTo>
                  <a:lnTo>
                    <a:pt x="771860" y="540015"/>
                  </a:lnTo>
                  <a:lnTo>
                    <a:pt x="712296" y="547748"/>
                  </a:lnTo>
                  <a:lnTo>
                    <a:pt x="650378" y="552512"/>
                  </a:lnTo>
                  <a:lnTo>
                    <a:pt x="586463" y="554138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566734" y="509555"/>
                  </a:move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lnTo>
                    <a:pt x="1129652" y="284383"/>
                  </a:lnTo>
                  <a:lnTo>
                    <a:pt x="1100408" y="340650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78650" y="360432"/>
              <a:ext cx="1133475" cy="509905"/>
            </a:xfrm>
            <a:custGeom>
              <a:avLst/>
              <a:gdLst/>
              <a:ahLst/>
              <a:cxnLst/>
              <a:rect l="l" t="t" r="r" b="b"/>
              <a:pathLst>
                <a:path w="1133475" h="509905">
                  <a:moveTo>
                    <a:pt x="1133468" y="254634"/>
                  </a:moveTo>
                  <a:lnTo>
                    <a:pt x="1118490" y="313118"/>
                  </a:lnTo>
                  <a:lnTo>
                    <a:pt x="1075833" y="366787"/>
                  </a:lnTo>
                  <a:lnTo>
                    <a:pt x="1045190" y="391340"/>
                  </a:lnTo>
                  <a:lnTo>
                    <a:pt x="1008906" y="414118"/>
                  </a:lnTo>
                  <a:lnTo>
                    <a:pt x="967408" y="434929"/>
                  </a:lnTo>
                  <a:lnTo>
                    <a:pt x="921121" y="453585"/>
                  </a:lnTo>
                  <a:lnTo>
                    <a:pt x="870473" y="469893"/>
                  </a:lnTo>
                  <a:lnTo>
                    <a:pt x="815890" y="483663"/>
                  </a:lnTo>
                  <a:lnTo>
                    <a:pt x="757798" y="494705"/>
                  </a:lnTo>
                  <a:lnTo>
                    <a:pt x="696624" y="502828"/>
                  </a:lnTo>
                  <a:lnTo>
                    <a:pt x="632794" y="507842"/>
                  </a:lnTo>
                  <a:lnTo>
                    <a:pt x="566734" y="509555"/>
                  </a:lnTo>
                  <a:lnTo>
                    <a:pt x="500621" y="507842"/>
                  </a:lnTo>
                  <a:lnTo>
                    <a:pt x="436753" y="502828"/>
                  </a:lnTo>
                  <a:lnTo>
                    <a:pt x="375555" y="494705"/>
                  </a:lnTo>
                  <a:lnTo>
                    <a:pt x="317452" y="483663"/>
                  </a:lnTo>
                  <a:lnTo>
                    <a:pt x="262867" y="469893"/>
                  </a:lnTo>
                  <a:lnTo>
                    <a:pt x="212226" y="453585"/>
                  </a:lnTo>
                  <a:lnTo>
                    <a:pt x="165952" y="434929"/>
                  </a:lnTo>
                  <a:lnTo>
                    <a:pt x="124471" y="414118"/>
                  </a:lnTo>
                  <a:lnTo>
                    <a:pt x="88207" y="391340"/>
                  </a:lnTo>
                  <a:lnTo>
                    <a:pt x="57584" y="366787"/>
                  </a:lnTo>
                  <a:lnTo>
                    <a:pt x="14962" y="313118"/>
                  </a:lnTo>
                  <a:lnTo>
                    <a:pt x="0" y="254634"/>
                  </a:lnTo>
                  <a:lnTo>
                    <a:pt x="3811" y="224943"/>
                  </a:lnTo>
                  <a:lnTo>
                    <a:pt x="33028" y="168766"/>
                  </a:lnTo>
                  <a:lnTo>
                    <a:pt x="88207" y="118139"/>
                  </a:lnTo>
                  <a:lnTo>
                    <a:pt x="124471" y="95384"/>
                  </a:lnTo>
                  <a:lnTo>
                    <a:pt x="165952" y="74590"/>
                  </a:lnTo>
                  <a:lnTo>
                    <a:pt x="212226" y="55948"/>
                  </a:lnTo>
                  <a:lnTo>
                    <a:pt x="262867" y="39649"/>
                  </a:lnTo>
                  <a:lnTo>
                    <a:pt x="317452" y="25885"/>
                  </a:lnTo>
                  <a:lnTo>
                    <a:pt x="375555" y="14847"/>
                  </a:lnTo>
                  <a:lnTo>
                    <a:pt x="436753" y="6726"/>
                  </a:lnTo>
                  <a:lnTo>
                    <a:pt x="500621" y="1713"/>
                  </a:lnTo>
                  <a:lnTo>
                    <a:pt x="566734" y="0"/>
                  </a:lnTo>
                  <a:lnTo>
                    <a:pt x="632794" y="1713"/>
                  </a:lnTo>
                  <a:lnTo>
                    <a:pt x="696624" y="6726"/>
                  </a:lnTo>
                  <a:lnTo>
                    <a:pt x="757798" y="14847"/>
                  </a:lnTo>
                  <a:lnTo>
                    <a:pt x="815890" y="25885"/>
                  </a:lnTo>
                  <a:lnTo>
                    <a:pt x="870473" y="39649"/>
                  </a:lnTo>
                  <a:lnTo>
                    <a:pt x="921121" y="55948"/>
                  </a:lnTo>
                  <a:lnTo>
                    <a:pt x="967408" y="74590"/>
                  </a:lnTo>
                  <a:lnTo>
                    <a:pt x="1008906" y="95384"/>
                  </a:lnTo>
                  <a:lnTo>
                    <a:pt x="1045190" y="118139"/>
                  </a:lnTo>
                  <a:lnTo>
                    <a:pt x="1075833" y="142663"/>
                  </a:lnTo>
                  <a:lnTo>
                    <a:pt x="1118490" y="196257"/>
                  </a:lnTo>
                  <a:lnTo>
                    <a:pt x="1133468" y="254634"/>
                  </a:lnTo>
                  <a:close/>
                </a:path>
              </a:pathLst>
            </a:custGeom>
            <a:ln w="3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17856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17857" y="484749"/>
              <a:ext cx="113030" cy="83185"/>
            </a:xfrm>
            <a:custGeom>
              <a:avLst/>
              <a:gdLst/>
              <a:ahLst/>
              <a:cxnLst/>
              <a:rect l="l" t="t" r="r" b="b"/>
              <a:pathLst>
                <a:path w="113029" h="83184">
                  <a:moveTo>
                    <a:pt x="112946" y="83163"/>
                  </a:moveTo>
                  <a:lnTo>
                    <a:pt x="0" y="0"/>
                  </a:lnTo>
                  <a:lnTo>
                    <a:pt x="75202" y="0"/>
                  </a:lnTo>
                  <a:lnTo>
                    <a:pt x="95218" y="44010"/>
                  </a:lnTo>
                  <a:lnTo>
                    <a:pt x="112946" y="83163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05641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8601" y="85164"/>
                  </a:move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lnTo>
                    <a:pt x="59761" y="38866"/>
                  </a:lnTo>
                  <a:lnTo>
                    <a:pt x="38601" y="85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5642" y="484749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77203" y="0"/>
                  </a:moveTo>
                  <a:lnTo>
                    <a:pt x="59761" y="38866"/>
                  </a:lnTo>
                  <a:lnTo>
                    <a:pt x="38601" y="85164"/>
                  </a:lnTo>
                  <a:lnTo>
                    <a:pt x="17728" y="38866"/>
                  </a:lnTo>
                  <a:lnTo>
                    <a:pt x="0" y="0"/>
                  </a:lnTo>
                  <a:lnTo>
                    <a:pt x="77203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57684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0" y="83163"/>
                  </a:move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lnTo>
                    <a:pt x="0" y="83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57685" y="484749"/>
              <a:ext cx="113664" cy="83185"/>
            </a:xfrm>
            <a:custGeom>
              <a:avLst/>
              <a:gdLst/>
              <a:ahLst/>
              <a:cxnLst/>
              <a:rect l="l" t="t" r="r" b="b"/>
              <a:pathLst>
                <a:path w="113665" h="83184">
                  <a:moveTo>
                    <a:pt x="113232" y="0"/>
                  </a:moveTo>
                  <a:lnTo>
                    <a:pt x="0" y="83163"/>
                  </a:lnTo>
                  <a:lnTo>
                    <a:pt x="17728" y="44010"/>
                  </a:lnTo>
                  <a:lnTo>
                    <a:pt x="37744" y="0"/>
                  </a:lnTo>
                  <a:lnTo>
                    <a:pt x="113232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02578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02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55971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559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090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090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17728" y="16861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62472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35170" y="34294"/>
                  </a:move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lnTo>
                    <a:pt x="52613" y="17147"/>
                  </a:lnTo>
                  <a:lnTo>
                    <a:pt x="35170" y="3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62473" y="439309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0"/>
                  </a:moveTo>
                  <a:lnTo>
                    <a:pt x="52613" y="17147"/>
                  </a:lnTo>
                  <a:lnTo>
                    <a:pt x="35170" y="34294"/>
                  </a:lnTo>
                  <a:lnTo>
                    <a:pt x="17442" y="17147"/>
                  </a:lnTo>
                  <a:lnTo>
                    <a:pt x="0" y="0"/>
                  </a:lnTo>
                  <a:lnTo>
                    <a:pt x="70341" y="0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15579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15580" y="442452"/>
              <a:ext cx="70485" cy="34290"/>
            </a:xfrm>
            <a:custGeom>
              <a:avLst/>
              <a:gdLst/>
              <a:ahLst/>
              <a:cxnLst/>
              <a:rect l="l" t="t" r="r" b="b"/>
              <a:pathLst>
                <a:path w="70484" h="34290">
                  <a:moveTo>
                    <a:pt x="70341" y="34008"/>
                  </a:moveTo>
                  <a:lnTo>
                    <a:pt x="0" y="34008"/>
                  </a:lnTo>
                  <a:lnTo>
                    <a:pt x="35170" y="0"/>
                  </a:lnTo>
                  <a:lnTo>
                    <a:pt x="52898" y="16861"/>
                  </a:lnTo>
                  <a:lnTo>
                    <a:pt x="70341" y="34008"/>
                  </a:lnTo>
                  <a:close/>
                </a:path>
              </a:pathLst>
            </a:custGeom>
            <a:ln w="4573">
              <a:solidFill>
                <a:srgbClr val="281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248829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0" y="234629"/>
                  </a:moveTo>
                  <a:lnTo>
                    <a:pt x="0" y="117457"/>
                  </a:lnTo>
                  <a:lnTo>
                    <a:pt x="217028" y="0"/>
                  </a:lnTo>
                  <a:lnTo>
                    <a:pt x="0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21508" y="523330"/>
              <a:ext cx="217170" cy="234950"/>
            </a:xfrm>
            <a:custGeom>
              <a:avLst/>
              <a:gdLst/>
              <a:ahLst/>
              <a:cxnLst/>
              <a:rect l="l" t="t" r="r" b="b"/>
              <a:pathLst>
                <a:path w="217170" h="234950">
                  <a:moveTo>
                    <a:pt x="217028" y="234629"/>
                  </a:moveTo>
                  <a:lnTo>
                    <a:pt x="0" y="0"/>
                  </a:lnTo>
                  <a:lnTo>
                    <a:pt x="217028" y="117457"/>
                  </a:lnTo>
                  <a:lnTo>
                    <a:pt x="217028" y="234629"/>
                  </a:lnTo>
                  <a:close/>
                </a:path>
              </a:pathLst>
            </a:custGeom>
            <a:solidFill>
              <a:srgbClr val="281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829643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0" y="182331"/>
                  </a:moveTo>
                  <a:lnTo>
                    <a:pt x="168704" y="0"/>
                  </a:lnTo>
                  <a:lnTo>
                    <a:pt x="168704" y="91165"/>
                  </a:lnTo>
                  <a:lnTo>
                    <a:pt x="0" y="182331"/>
                  </a:lnTo>
                  <a:close/>
                </a:path>
              </a:pathLst>
            </a:custGeom>
            <a:solidFill>
              <a:srgbClr val="81C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08358" y="576486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704" y="182331"/>
                  </a:moveTo>
                  <a:lnTo>
                    <a:pt x="0" y="91165"/>
                  </a:lnTo>
                  <a:lnTo>
                    <a:pt x="0" y="0"/>
                  </a:lnTo>
                  <a:lnTo>
                    <a:pt x="168704" y="182331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90169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167275" y="180616"/>
                  </a:moveTo>
                  <a:lnTo>
                    <a:pt x="0" y="90308"/>
                  </a:lnTo>
                  <a:lnTo>
                    <a:pt x="0" y="0"/>
                  </a:lnTo>
                  <a:lnTo>
                    <a:pt x="167275" y="180616"/>
                  </a:lnTo>
                  <a:close/>
                </a:path>
              </a:pathLst>
            </a:custGeom>
            <a:solidFill>
              <a:srgbClr val="2F7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312888" y="577343"/>
              <a:ext cx="167640" cy="180975"/>
            </a:xfrm>
            <a:custGeom>
              <a:avLst/>
              <a:gdLst/>
              <a:ahLst/>
              <a:cxnLst/>
              <a:rect l="l" t="t" r="r" b="b"/>
              <a:pathLst>
                <a:path w="167640" h="180975">
                  <a:moveTo>
                    <a:pt x="0" y="180616"/>
                  </a:moveTo>
                  <a:lnTo>
                    <a:pt x="167275" y="0"/>
                  </a:lnTo>
                  <a:lnTo>
                    <a:pt x="167275" y="90308"/>
                  </a:lnTo>
                  <a:lnTo>
                    <a:pt x="0" y="180616"/>
                  </a:lnTo>
                  <a:close/>
                </a:path>
              </a:pathLst>
            </a:custGeom>
            <a:solidFill>
              <a:srgbClr val="F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6432" y="1024127"/>
            <a:ext cx="4229099" cy="120243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4876" y="2723388"/>
            <a:ext cx="943355" cy="940295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243679" y="4146284"/>
            <a:ext cx="711263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" dirty="0"/>
              <a:t>ЗАМЕНА</a:t>
            </a:r>
            <a:r>
              <a:rPr sz="1400" spc="-95" dirty="0"/>
              <a:t> </a:t>
            </a:r>
            <a:r>
              <a:rPr sz="6000" spc="45" dirty="0">
                <a:solidFill>
                  <a:srgbClr val="00AF50"/>
                </a:solidFill>
              </a:rPr>
              <a:t>3</a:t>
            </a:r>
            <a:r>
              <a:rPr sz="6000" spc="40" dirty="0">
                <a:solidFill>
                  <a:srgbClr val="00AF50"/>
                </a:solidFill>
              </a:rPr>
              <a:t>00</a:t>
            </a:r>
            <a:r>
              <a:rPr sz="6000" spc="350" dirty="0">
                <a:solidFill>
                  <a:srgbClr val="00AF50"/>
                </a:solidFill>
              </a:rPr>
              <a:t>0</a:t>
            </a:r>
            <a:r>
              <a:rPr sz="1400" spc="40" dirty="0"/>
              <a:t>Р</a:t>
            </a:r>
            <a:r>
              <a:rPr sz="1400" spc="35" dirty="0"/>
              <a:t>А</a:t>
            </a:r>
            <a:r>
              <a:rPr sz="1400" spc="40" dirty="0"/>
              <a:t>Б</a:t>
            </a:r>
            <a:r>
              <a:rPr sz="1400" spc="35" dirty="0"/>
              <a:t>ОТНИ</a:t>
            </a:r>
            <a:r>
              <a:rPr sz="1400" spc="40" dirty="0"/>
              <a:t>К</a:t>
            </a:r>
            <a:r>
              <a:rPr sz="1400" spc="35" dirty="0"/>
              <a:t>О</a:t>
            </a:r>
            <a:r>
              <a:rPr sz="1400" spc="40" dirty="0"/>
              <a:t>В</a:t>
            </a:r>
            <a:r>
              <a:rPr sz="1400" spc="-100" dirty="0"/>
              <a:t> </a:t>
            </a:r>
            <a:r>
              <a:rPr sz="1400" dirty="0"/>
              <a:t>НА</a:t>
            </a:r>
            <a:r>
              <a:rPr sz="1400" spc="-75" dirty="0"/>
              <a:t> </a:t>
            </a:r>
            <a:r>
              <a:rPr sz="1400" spc="50" dirty="0"/>
              <a:t>ИСКУСТВЕННЫЙ</a:t>
            </a:r>
            <a:r>
              <a:rPr sz="1400" spc="-114" dirty="0"/>
              <a:t> </a:t>
            </a:r>
            <a:r>
              <a:rPr sz="1400" spc="-10" dirty="0"/>
              <a:t>ИНТЕЛЛЕКТ</a:t>
            </a:r>
            <a:endParaRPr sz="14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1595</Words>
  <Application>Microsoft Office PowerPoint</Application>
  <PresentationFormat>Широкоэкранный</PresentationFormat>
  <Paragraphs>268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Calibri</vt:lpstr>
      <vt:lpstr>Lucida Sans Unicode</vt:lpstr>
      <vt:lpstr>Segoe UI</vt:lpstr>
      <vt:lpstr>Times New Roman</vt:lpstr>
      <vt:lpstr>Office Theme</vt:lpstr>
      <vt:lpstr>Презентация PowerPoint</vt:lpstr>
      <vt:lpstr>Презентация PowerPoint</vt:lpstr>
      <vt:lpstr>НОРМАТИВНО-ПРАВОВОЕ ОБЕСПЕЧЕНИЕ</vt:lpstr>
      <vt:lpstr>Презентация PowerPoint</vt:lpstr>
      <vt:lpstr>ДЛЯ ЧЕГО НУЖНО?</vt:lpstr>
      <vt:lpstr>Презентация PowerPoint</vt:lpstr>
      <vt:lpstr>2025 ГОД</vt:lpstr>
      <vt:lpstr>ПРОДАВЦЫ</vt:lpstr>
      <vt:lpstr>ЗАМЕНА 3000РАБОТНИКОВ НА ИСКУСТВЕННЫЙ ИНТЕЛЛЕКТ</vt:lpstr>
      <vt:lpstr>ПРОФЕССИИ БУДУЩЕГО</vt:lpstr>
      <vt:lpstr>ЧТО БУДЕТ ВОСТРЕБОВАНО?</vt:lpstr>
      <vt:lpstr>УМЕНИЯ И НАВЫКИ</vt:lpstr>
      <vt:lpstr>СОВРЕМЕННАЯ,</vt:lpstr>
      <vt:lpstr>ВУЗ</vt:lpstr>
      <vt:lpstr>Презентация PowerPoint</vt:lpstr>
      <vt:lpstr>ЗАЧЕМ ЭТО НУЖНО ДЕТЯМ?</vt:lpstr>
      <vt:lpstr>Презентация PowerPoint</vt:lpstr>
      <vt:lpstr>ТЕХНОЛОГИЧЕСКИЙ ПРЕДПРОФИЛЬ</vt:lpstr>
      <vt:lpstr>ПОДГОТОВКА К ОСВОЕНИЮ БУДУЩИХ ПРОФЕССИЙ ИНЖЕНЕРНОЙ НАПРАВЛЕННОСТИ</vt:lpstr>
      <vt:lpstr>ОСОБЕННОСТИ ОБРАЗОВАТЕЛЬНОЙ ПРОГРАММЫ</vt:lpstr>
      <vt:lpstr>Презентация PowerPoint</vt:lpstr>
      <vt:lpstr>ТЕХНОЛОГИЧЕСКИЙ ПРЕДПРОФИЛЬ</vt:lpstr>
      <vt:lpstr>ПОДГОТОВКА К ОСВОЕНИЮ БУДУЩИХ ПРОФЕССИЙ IT НАПРАВЛЕННОСТИ</vt:lpstr>
      <vt:lpstr>ОСОБЕННОСТИ ОБРАЗОВАТЕЛЬНОЙ ПРОГРАММЫ</vt:lpstr>
      <vt:lpstr>Презентация PowerPoint</vt:lpstr>
      <vt:lpstr>ЕСТЕСТВЕННОНАУЧНЫЙ ПРЕДПРОФИЛЬ</vt:lpstr>
      <vt:lpstr>ПОДГОТОВКА К ОСВОЕНИЮ БУДУЩИХ ПРОФЕССИЙ МЕДИЦИНСКОЙ НАПРАВЛЕННОСТИ</vt:lpstr>
      <vt:lpstr>ОСОБЕННОСТИ ОБРАЗОВАТЕЛЬНОЙ ПРОГРАММЫ</vt:lpstr>
      <vt:lpstr>Презентация PowerPoint</vt:lpstr>
      <vt:lpstr>СОЦИАЛЬНО - ЭКОНОМИЧЕСКИЙ ПРЕДПРОФИЛЬ</vt:lpstr>
      <vt:lpstr>ПОДГОТОВКА ПО НАПРАВЛЕНИЯМ</vt:lpstr>
      <vt:lpstr>ОСОБЕННОСТИ ОБРАЗОВАТЕЛЬНОЙ ПРОГРАММЫ</vt:lpstr>
      <vt:lpstr>Презентация PowerPoint</vt:lpstr>
      <vt:lpstr>ПРИНЦИПЫ ФОРМИРОВАНИЯ КЛАССОВ: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Provotor</cp:lastModifiedBy>
  <cp:revision>2</cp:revision>
  <dcterms:created xsi:type="dcterms:W3CDTF">2025-11-16T14:15:00Z</dcterms:created>
  <dcterms:modified xsi:type="dcterms:W3CDTF">2025-11-16T14:19:55Z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2022-03-23T00:00:00Z</vt:filetime>
  </property>
  <property fmtid="{D5CDD505-2E9C-101B-9397-08002B2CF9AE}" pid="3" name="Creator">
    <vt:lpwstr>Acrobat PDFMaker 20 для PowerPoint</vt:lpwstr>
  </property>
  <property fmtid="{D5CDD505-2E9C-101B-9397-08002B2CF9AE}" pid="4" name="LastSaved">
    <vt:filetime>2025-11-16T00:00:00Z</vt:filetime>
  </property>
  <property fmtid="{D5CDD505-2E9C-101B-9397-08002B2CF9AE}" pid="5" name="Producer">
    <vt:lpwstr>Adobe PDF Library 20.12.80</vt:lpwstr>
  </property>
</Properties>
</file>